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71" r:id="rId6"/>
    <p:sldId id="270" r:id="rId7"/>
    <p:sldId id="260" r:id="rId8"/>
    <p:sldId id="261" r:id="rId9"/>
    <p:sldId id="262" r:id="rId10"/>
    <p:sldId id="263" r:id="rId11"/>
    <p:sldId id="264" r:id="rId12"/>
    <p:sldId id="265" r:id="rId13"/>
    <p:sldId id="266" r:id="rId14"/>
    <p:sldId id="267" r:id="rId15"/>
  </p:sldIdLst>
  <p:sldSz cx="18288000" cy="10287000"/>
  <p:notesSz cx="6858000" cy="9144000"/>
  <p:embeddedFontLst>
    <p:embeddedFont>
      <p:font typeface="Agrandir Wide" panose="020B0604020202020204" charset="0"/>
      <p:regular r:id="rId16"/>
    </p:embeddedFont>
    <p:embeddedFont>
      <p:font typeface="Agrandir Wide Bold" panose="020B0604020202020204" charset="0"/>
      <p:regular r:id="rId17"/>
    </p:embeddedFont>
    <p:embeddedFont>
      <p:font typeface="Arial Black" panose="020B0A04020102020204" pitchFamily="34" charset="0"/>
      <p:bold r:id="rId18"/>
    </p:embeddedFont>
    <p:embeddedFont>
      <p:font typeface="The Seasons" panose="020B0604020202020204" charset="0"/>
      <p:regular r:id="rId19"/>
    </p:embeddedFont>
    <p:embeddedFont>
      <p:font typeface="The Seasons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F41085-71A7-42EC-9064-57BFBF7434B7}" v="5" dt="2026-02-14T14:59:54.4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khana sr" userId="22e5ad586d84e8cb" providerId="LiveId" clId="{A570874E-D75B-41FC-96C7-CDB1573CC479}"/>
    <pc:docChg chg="undo custSel addSld delSld modSld sldOrd">
      <pc:chgData name="lekhana sr" userId="22e5ad586d84e8cb" providerId="LiveId" clId="{A570874E-D75B-41FC-96C7-CDB1573CC479}" dt="2026-02-14T15:19:21.553" v="143" actId="14100"/>
      <pc:docMkLst>
        <pc:docMk/>
      </pc:docMkLst>
      <pc:sldChg chg="modSp mod">
        <pc:chgData name="lekhana sr" userId="22e5ad586d84e8cb" providerId="LiveId" clId="{A570874E-D75B-41FC-96C7-CDB1573CC479}" dt="2026-02-12T15:16:03.048" v="35" actId="20577"/>
        <pc:sldMkLst>
          <pc:docMk/>
          <pc:sldMk cId="0" sldId="256"/>
        </pc:sldMkLst>
        <pc:spChg chg="mod">
          <ac:chgData name="lekhana sr" userId="22e5ad586d84e8cb" providerId="LiveId" clId="{A570874E-D75B-41FC-96C7-CDB1573CC479}" dt="2026-02-12T15:16:03.048" v="35" actId="20577"/>
          <ac:spMkLst>
            <pc:docMk/>
            <pc:sldMk cId="0" sldId="256"/>
            <ac:spMk id="7" creationId="{00000000-0000-0000-0000-000000000000}"/>
          </ac:spMkLst>
        </pc:spChg>
      </pc:sldChg>
      <pc:sldChg chg="modSp mod">
        <pc:chgData name="lekhana sr" userId="22e5ad586d84e8cb" providerId="LiveId" clId="{A570874E-D75B-41FC-96C7-CDB1573CC479}" dt="2026-02-12T15:04:53.691" v="4" actId="6549"/>
        <pc:sldMkLst>
          <pc:docMk/>
          <pc:sldMk cId="0" sldId="257"/>
        </pc:sldMkLst>
        <pc:spChg chg="mod">
          <ac:chgData name="lekhana sr" userId="22e5ad586d84e8cb" providerId="LiveId" clId="{A570874E-D75B-41FC-96C7-CDB1573CC479}" dt="2026-02-12T15:04:47.373" v="2" actId="14100"/>
          <ac:spMkLst>
            <pc:docMk/>
            <pc:sldMk cId="0" sldId="257"/>
            <ac:spMk id="5" creationId="{00000000-0000-0000-0000-000000000000}"/>
          </ac:spMkLst>
        </pc:spChg>
        <pc:spChg chg="mod">
          <ac:chgData name="lekhana sr" userId="22e5ad586d84e8cb" providerId="LiveId" clId="{A570874E-D75B-41FC-96C7-CDB1573CC479}" dt="2026-02-12T15:04:53.691" v="4" actId="6549"/>
          <ac:spMkLst>
            <pc:docMk/>
            <pc:sldMk cId="0" sldId="257"/>
            <ac:spMk id="6" creationId="{00000000-0000-0000-0000-000000000000}"/>
          </ac:spMkLst>
        </pc:spChg>
      </pc:sldChg>
      <pc:sldChg chg="mod chgLayout">
        <pc:chgData name="lekhana sr" userId="22e5ad586d84e8cb" providerId="LiveId" clId="{A570874E-D75B-41FC-96C7-CDB1573CC479}" dt="2026-02-14T14:55:58.098" v="37" actId="700"/>
        <pc:sldMkLst>
          <pc:docMk/>
          <pc:sldMk cId="0" sldId="259"/>
        </pc:sldMkLst>
      </pc:sldChg>
      <pc:sldChg chg="addSp delSp modSp mod">
        <pc:chgData name="lekhana sr" userId="22e5ad586d84e8cb" providerId="LiveId" clId="{A570874E-D75B-41FC-96C7-CDB1573CC479}" dt="2026-02-12T15:08:49.387" v="20" actId="14100"/>
        <pc:sldMkLst>
          <pc:docMk/>
          <pc:sldMk cId="0" sldId="260"/>
        </pc:sldMkLst>
        <pc:spChg chg="mod">
          <ac:chgData name="lekhana sr" userId="22e5ad586d84e8cb" providerId="LiveId" clId="{A570874E-D75B-41FC-96C7-CDB1573CC479}" dt="2026-02-12T15:08:49.387" v="20" actId="14100"/>
          <ac:spMkLst>
            <pc:docMk/>
            <pc:sldMk cId="0" sldId="260"/>
            <ac:spMk id="2" creationId="{00000000-0000-0000-0000-000000000000}"/>
          </ac:spMkLst>
        </pc:spChg>
        <pc:spChg chg="mod">
          <ac:chgData name="lekhana sr" userId="22e5ad586d84e8cb" providerId="LiveId" clId="{A570874E-D75B-41FC-96C7-CDB1573CC479}" dt="2026-02-12T15:05:46.217" v="12" actId="14100"/>
          <ac:spMkLst>
            <pc:docMk/>
            <pc:sldMk cId="0" sldId="260"/>
            <ac:spMk id="3" creationId="{00000000-0000-0000-0000-000000000000}"/>
          </ac:spMkLst>
        </pc:spChg>
        <pc:spChg chg="mod">
          <ac:chgData name="lekhana sr" userId="22e5ad586d84e8cb" providerId="LiveId" clId="{A570874E-D75B-41FC-96C7-CDB1573CC479}" dt="2026-02-12T15:08:42.936" v="18" actId="14100"/>
          <ac:spMkLst>
            <pc:docMk/>
            <pc:sldMk cId="0" sldId="260"/>
            <ac:spMk id="4" creationId="{00000000-0000-0000-0000-000000000000}"/>
          </ac:spMkLst>
        </pc:spChg>
        <pc:spChg chg="mod">
          <ac:chgData name="lekhana sr" userId="22e5ad586d84e8cb" providerId="LiveId" clId="{A570874E-D75B-41FC-96C7-CDB1573CC479}" dt="2026-02-12T15:08:23.342" v="15" actId="20577"/>
          <ac:spMkLst>
            <pc:docMk/>
            <pc:sldMk cId="0" sldId="260"/>
            <ac:spMk id="5" creationId="{00000000-0000-0000-0000-000000000000}"/>
          </ac:spMkLst>
        </pc:spChg>
      </pc:sldChg>
      <pc:sldChg chg="modSp mod">
        <pc:chgData name="lekhana sr" userId="22e5ad586d84e8cb" providerId="LiveId" clId="{A570874E-D75B-41FC-96C7-CDB1573CC479}" dt="2026-02-12T15:09:34.131" v="33" actId="14100"/>
        <pc:sldMkLst>
          <pc:docMk/>
          <pc:sldMk cId="0" sldId="261"/>
        </pc:sldMkLst>
        <pc:spChg chg="mod">
          <ac:chgData name="lekhana sr" userId="22e5ad586d84e8cb" providerId="LiveId" clId="{A570874E-D75B-41FC-96C7-CDB1573CC479}" dt="2026-02-12T15:09:31.154" v="32" actId="14100"/>
          <ac:spMkLst>
            <pc:docMk/>
            <pc:sldMk cId="0" sldId="261"/>
            <ac:spMk id="2" creationId="{00000000-0000-0000-0000-000000000000}"/>
          </ac:spMkLst>
        </pc:spChg>
        <pc:spChg chg="mod">
          <ac:chgData name="lekhana sr" userId="22e5ad586d84e8cb" providerId="LiveId" clId="{A570874E-D75B-41FC-96C7-CDB1573CC479}" dt="2026-02-12T15:09:23.546" v="29" actId="14100"/>
          <ac:spMkLst>
            <pc:docMk/>
            <pc:sldMk cId="0" sldId="261"/>
            <ac:spMk id="3" creationId="{00000000-0000-0000-0000-000000000000}"/>
          </ac:spMkLst>
        </pc:spChg>
        <pc:spChg chg="mod">
          <ac:chgData name="lekhana sr" userId="22e5ad586d84e8cb" providerId="LiveId" clId="{A570874E-D75B-41FC-96C7-CDB1573CC479}" dt="2026-02-12T15:09:17.254" v="27" actId="14100"/>
          <ac:spMkLst>
            <pc:docMk/>
            <pc:sldMk cId="0" sldId="261"/>
            <ac:spMk id="4" creationId="{00000000-0000-0000-0000-000000000000}"/>
          </ac:spMkLst>
        </pc:spChg>
        <pc:spChg chg="mod">
          <ac:chgData name="lekhana sr" userId="22e5ad586d84e8cb" providerId="LiveId" clId="{A570874E-D75B-41FC-96C7-CDB1573CC479}" dt="2026-02-12T15:09:34.131" v="33" actId="14100"/>
          <ac:spMkLst>
            <pc:docMk/>
            <pc:sldMk cId="0" sldId="261"/>
            <ac:spMk id="5" creationId="{00000000-0000-0000-0000-000000000000}"/>
          </ac:spMkLst>
        </pc:spChg>
      </pc:sldChg>
      <pc:sldChg chg="modSp mod">
        <pc:chgData name="lekhana sr" userId="22e5ad586d84e8cb" providerId="LiveId" clId="{A570874E-D75B-41FC-96C7-CDB1573CC479}" dt="2026-02-14T15:19:21.553" v="143" actId="14100"/>
        <pc:sldMkLst>
          <pc:docMk/>
          <pc:sldMk cId="0" sldId="263"/>
        </pc:sldMkLst>
        <pc:spChg chg="mod">
          <ac:chgData name="lekhana sr" userId="22e5ad586d84e8cb" providerId="LiveId" clId="{A570874E-D75B-41FC-96C7-CDB1573CC479}" dt="2026-02-14T15:19:21.553" v="143" actId="14100"/>
          <ac:spMkLst>
            <pc:docMk/>
            <pc:sldMk cId="0" sldId="263"/>
            <ac:spMk id="5" creationId="{00000000-0000-0000-0000-000000000000}"/>
          </ac:spMkLst>
        </pc:spChg>
      </pc:sldChg>
      <pc:sldChg chg="modSp mod">
        <pc:chgData name="lekhana sr" userId="22e5ad586d84e8cb" providerId="LiveId" clId="{A570874E-D75B-41FC-96C7-CDB1573CC479}" dt="2026-02-14T15:19:10.947" v="141" actId="2711"/>
        <pc:sldMkLst>
          <pc:docMk/>
          <pc:sldMk cId="0" sldId="264"/>
        </pc:sldMkLst>
        <pc:spChg chg="mod">
          <ac:chgData name="lekhana sr" userId="22e5ad586d84e8cb" providerId="LiveId" clId="{A570874E-D75B-41FC-96C7-CDB1573CC479}" dt="2026-02-14T15:19:10.947" v="141" actId="2711"/>
          <ac:spMkLst>
            <pc:docMk/>
            <pc:sldMk cId="0" sldId="264"/>
            <ac:spMk id="5" creationId="{00000000-0000-0000-0000-000000000000}"/>
          </ac:spMkLst>
        </pc:spChg>
      </pc:sldChg>
      <pc:sldChg chg="modSp mod">
        <pc:chgData name="lekhana sr" userId="22e5ad586d84e8cb" providerId="LiveId" clId="{A570874E-D75B-41FC-96C7-CDB1573CC479}" dt="2026-02-14T15:19:02.247" v="140" actId="2711"/>
        <pc:sldMkLst>
          <pc:docMk/>
          <pc:sldMk cId="0" sldId="266"/>
        </pc:sldMkLst>
        <pc:spChg chg="mod">
          <ac:chgData name="lekhana sr" userId="22e5ad586d84e8cb" providerId="LiveId" clId="{A570874E-D75B-41FC-96C7-CDB1573CC479}" dt="2026-02-14T15:19:02.247" v="140" actId="2711"/>
          <ac:spMkLst>
            <pc:docMk/>
            <pc:sldMk cId="0" sldId="266"/>
            <ac:spMk id="5" creationId="{00000000-0000-0000-0000-000000000000}"/>
          </ac:spMkLst>
        </pc:spChg>
      </pc:sldChg>
      <pc:sldChg chg="mod chgLayout">
        <pc:chgData name="lekhana sr" userId="22e5ad586d84e8cb" providerId="LiveId" clId="{A570874E-D75B-41FC-96C7-CDB1573CC479}" dt="2026-02-14T14:57:05.410" v="45" actId="700"/>
        <pc:sldMkLst>
          <pc:docMk/>
          <pc:sldMk cId="0" sldId="267"/>
        </pc:sldMkLst>
      </pc:sldChg>
      <pc:sldChg chg="new del mod chgLayout">
        <pc:chgData name="lekhana sr" userId="22e5ad586d84e8cb" providerId="LiveId" clId="{A570874E-D75B-41FC-96C7-CDB1573CC479}" dt="2026-02-14T15:17:22.755" v="133" actId="47"/>
        <pc:sldMkLst>
          <pc:docMk/>
          <pc:sldMk cId="1695503229" sldId="268"/>
        </pc:sldMkLst>
      </pc:sldChg>
      <pc:sldChg chg="delSp modSp add del mod setBg">
        <pc:chgData name="lekhana sr" userId="22e5ad586d84e8cb" providerId="LiveId" clId="{A570874E-D75B-41FC-96C7-CDB1573CC479}" dt="2026-02-14T15:17:24.363" v="134" actId="47"/>
        <pc:sldMkLst>
          <pc:docMk/>
          <pc:sldMk cId="1062847641" sldId="269"/>
        </pc:sldMkLst>
        <pc:spChg chg="del mod">
          <ac:chgData name="lekhana sr" userId="22e5ad586d84e8cb" providerId="LiveId" clId="{A570874E-D75B-41FC-96C7-CDB1573CC479}" dt="2026-02-14T14:56:44.956" v="43"/>
          <ac:spMkLst>
            <pc:docMk/>
            <pc:sldMk cId="1062847641" sldId="269"/>
            <ac:spMk id="5" creationId="{ED0C1464-3F25-1DA2-B041-71E1457D64E6}"/>
          </ac:spMkLst>
        </pc:spChg>
      </pc:sldChg>
      <pc:sldChg chg="add del setBg">
        <pc:chgData name="lekhana sr" userId="22e5ad586d84e8cb" providerId="LiveId" clId="{A570874E-D75B-41FC-96C7-CDB1573CC479}" dt="2026-02-14T14:59:07.719" v="47"/>
        <pc:sldMkLst>
          <pc:docMk/>
          <pc:sldMk cId="2718529924" sldId="270"/>
        </pc:sldMkLst>
      </pc:sldChg>
      <pc:sldChg chg="addSp delSp modSp add mod">
        <pc:chgData name="lekhana sr" userId="22e5ad586d84e8cb" providerId="LiveId" clId="{A570874E-D75B-41FC-96C7-CDB1573CC479}" dt="2026-02-14T15:17:20.982" v="132"/>
        <pc:sldMkLst>
          <pc:docMk/>
          <pc:sldMk cId="3097210536" sldId="270"/>
        </pc:sldMkLst>
        <pc:spChg chg="del mod">
          <ac:chgData name="lekhana sr" userId="22e5ad586d84e8cb" providerId="LiveId" clId="{A570874E-D75B-41FC-96C7-CDB1573CC479}" dt="2026-02-14T15:17:20.982" v="132"/>
          <ac:spMkLst>
            <pc:docMk/>
            <pc:sldMk cId="3097210536" sldId="270"/>
            <ac:spMk id="2" creationId="{05C82AC2-D311-CA8E-3ECC-06DA2617AC03}"/>
          </ac:spMkLst>
        </pc:spChg>
        <pc:spChg chg="del mod">
          <ac:chgData name="lekhana sr" userId="22e5ad586d84e8cb" providerId="LiveId" clId="{A570874E-D75B-41FC-96C7-CDB1573CC479}" dt="2026-02-14T15:17:20.982" v="130"/>
          <ac:spMkLst>
            <pc:docMk/>
            <pc:sldMk cId="3097210536" sldId="270"/>
            <ac:spMk id="3" creationId="{148E996D-E207-1EBC-CAD8-29D89E3F815C}"/>
          </ac:spMkLst>
        </pc:spChg>
        <pc:picChg chg="add mod">
          <ac:chgData name="lekhana sr" userId="22e5ad586d84e8cb" providerId="LiveId" clId="{A570874E-D75B-41FC-96C7-CDB1573CC479}" dt="2026-02-14T15:17:19.730" v="128" actId="14100"/>
          <ac:picMkLst>
            <pc:docMk/>
            <pc:sldMk cId="3097210536" sldId="270"/>
            <ac:picMk id="5" creationId="{1556A4EF-BCC0-B73C-E1D0-B18A6BC805A6}"/>
          </ac:picMkLst>
        </pc:picChg>
      </pc:sldChg>
      <pc:sldChg chg="addSp delSp modSp add mod ord">
        <pc:chgData name="lekhana sr" userId="22e5ad586d84e8cb" providerId="LiveId" clId="{A570874E-D75B-41FC-96C7-CDB1573CC479}" dt="2026-02-14T15:16:51.235" v="117"/>
        <pc:sldMkLst>
          <pc:docMk/>
          <pc:sldMk cId="69201769" sldId="271"/>
        </pc:sldMkLst>
        <pc:spChg chg="add del mod">
          <ac:chgData name="lekhana sr" userId="22e5ad586d84e8cb" providerId="LiveId" clId="{A570874E-D75B-41FC-96C7-CDB1573CC479}" dt="2026-02-14T14:59:55.895" v="58" actId="47"/>
          <ac:spMkLst>
            <pc:docMk/>
            <pc:sldMk cId="69201769" sldId="271"/>
            <ac:spMk id="2" creationId="{120B5DBA-8094-F49F-A00B-995BB502DB4B}"/>
          </ac:spMkLst>
        </pc:spChg>
        <pc:spChg chg="add del mod">
          <ac:chgData name="lekhana sr" userId="22e5ad586d84e8cb" providerId="LiveId" clId="{A570874E-D75B-41FC-96C7-CDB1573CC479}" dt="2026-02-14T14:59:58.817" v="59" actId="47"/>
          <ac:spMkLst>
            <pc:docMk/>
            <pc:sldMk cId="69201769" sldId="271"/>
            <ac:spMk id="3" creationId="{B4305952-0712-4EA9-DE9F-BE420E38C5C9}"/>
          </ac:spMkLst>
        </pc:spChg>
        <pc:spChg chg="add mod">
          <ac:chgData name="lekhana sr" userId="22e5ad586d84e8cb" providerId="LiveId" clId="{A570874E-D75B-41FC-96C7-CDB1573CC479}" dt="2026-02-14T15:05:42.729" v="115" actId="14100"/>
          <ac:spMkLst>
            <pc:docMk/>
            <pc:sldMk cId="69201769" sldId="271"/>
            <ac:spMk id="13" creationId="{1060077C-7C5D-2B27-83DC-6715D0F00B8A}"/>
          </ac:spMkLst>
        </pc:spChg>
        <pc:spChg chg="add del mod">
          <ac:chgData name="lekhana sr" userId="22e5ad586d84e8cb" providerId="LiveId" clId="{A570874E-D75B-41FC-96C7-CDB1573CC479}" dt="2026-02-14T15:05:30.099" v="113" actId="478"/>
          <ac:spMkLst>
            <pc:docMk/>
            <pc:sldMk cId="69201769" sldId="271"/>
            <ac:spMk id="15" creationId="{FDD18365-8A80-6EE8-177A-171B2C9FBE0F}"/>
          </ac:spMkLst>
        </pc:spChg>
        <pc:picChg chg="add mod">
          <ac:chgData name="lekhana sr" userId="22e5ad586d84e8cb" providerId="LiveId" clId="{A570874E-D75B-41FC-96C7-CDB1573CC479}" dt="2026-02-14T15:05:26.741" v="111" actId="1076"/>
          <ac:picMkLst>
            <pc:docMk/>
            <pc:sldMk cId="69201769" sldId="271"/>
            <ac:picMk id="5" creationId="{C0B26867-25C9-FE4A-1B7E-61764CB631EA}"/>
          </ac:picMkLst>
        </pc:picChg>
        <pc:picChg chg="add mod">
          <ac:chgData name="lekhana sr" userId="22e5ad586d84e8cb" providerId="LiveId" clId="{A570874E-D75B-41FC-96C7-CDB1573CC479}" dt="2026-02-14T15:05:33.106" v="114" actId="1076"/>
          <ac:picMkLst>
            <pc:docMk/>
            <pc:sldMk cId="69201769" sldId="271"/>
            <ac:picMk id="7" creationId="{2D87594B-056C-30EC-0085-40B961C5D6A9}"/>
          </ac:picMkLst>
        </pc:picChg>
        <pc:picChg chg="add mod">
          <ac:chgData name="lekhana sr" userId="22e5ad586d84e8cb" providerId="LiveId" clId="{A570874E-D75B-41FC-96C7-CDB1573CC479}" dt="2026-02-14T15:04:07.732" v="98" actId="1076"/>
          <ac:picMkLst>
            <pc:docMk/>
            <pc:sldMk cId="69201769" sldId="271"/>
            <ac:picMk id="9" creationId="{85324958-2262-E11B-9D94-3CC19B0ADFA9}"/>
          </ac:picMkLst>
        </pc:picChg>
        <pc:picChg chg="add mod">
          <ac:chgData name="lekhana sr" userId="22e5ad586d84e8cb" providerId="LiveId" clId="{A570874E-D75B-41FC-96C7-CDB1573CC479}" dt="2026-02-14T15:04:12.758" v="100" actId="14100"/>
          <ac:picMkLst>
            <pc:docMk/>
            <pc:sldMk cId="69201769" sldId="271"/>
            <ac:picMk id="11" creationId="{AFB39CD4-26E9-4696-D578-29DA10196BF7}"/>
          </ac:picMkLst>
        </pc:picChg>
      </pc:sldChg>
      <pc:sldChg chg="add del setBg">
        <pc:chgData name="lekhana sr" userId="22e5ad586d84e8cb" providerId="LiveId" clId="{A570874E-D75B-41FC-96C7-CDB1573CC479}" dt="2026-02-14T15:00:01.840" v="60" actId="47"/>
        <pc:sldMkLst>
          <pc:docMk/>
          <pc:sldMk cId="795341419" sldId="272"/>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2/14/2026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2/14/2026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2/14/2026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2/14/2026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0"/>
            <a:ext cx="3086100" cy="10287000"/>
            <a:chOff x="0" y="0"/>
            <a:chExt cx="812800" cy="2709333"/>
          </a:xfrm>
        </p:grpSpPr>
        <p:sp>
          <p:nvSpPr>
            <p:cNvPr id="3" name="Freeform 3"/>
            <p:cNvSpPr/>
            <p:nvPr/>
          </p:nvSpPr>
          <p:spPr>
            <a:xfrm>
              <a:off x="0" y="0"/>
              <a:ext cx="812800" cy="2709333"/>
            </a:xfrm>
            <a:custGeom>
              <a:avLst/>
              <a:gdLst/>
              <a:ahLst/>
              <a:cxnLst/>
              <a:rect l="l" t="t" r="r" b="b"/>
              <a:pathLst>
                <a:path w="812800" h="2709333">
                  <a:moveTo>
                    <a:pt x="90311" y="0"/>
                  </a:moveTo>
                  <a:lnTo>
                    <a:pt x="722489" y="0"/>
                  </a:lnTo>
                  <a:cubicBezTo>
                    <a:pt x="746441" y="0"/>
                    <a:pt x="769412" y="9515"/>
                    <a:pt x="786348" y="26452"/>
                  </a:cubicBezTo>
                  <a:cubicBezTo>
                    <a:pt x="803285" y="43388"/>
                    <a:pt x="812800" y="66359"/>
                    <a:pt x="812800" y="90311"/>
                  </a:cubicBezTo>
                  <a:lnTo>
                    <a:pt x="812800" y="2619022"/>
                  </a:lnTo>
                  <a:cubicBezTo>
                    <a:pt x="812800" y="2642974"/>
                    <a:pt x="803285" y="2665945"/>
                    <a:pt x="786348" y="2682882"/>
                  </a:cubicBezTo>
                  <a:cubicBezTo>
                    <a:pt x="769412" y="2699818"/>
                    <a:pt x="746441" y="2709333"/>
                    <a:pt x="722489" y="2709333"/>
                  </a:cubicBezTo>
                  <a:lnTo>
                    <a:pt x="90311" y="2709333"/>
                  </a:lnTo>
                  <a:cubicBezTo>
                    <a:pt x="40434" y="2709333"/>
                    <a:pt x="0" y="2668900"/>
                    <a:pt x="0" y="2619022"/>
                  </a:cubicBezTo>
                  <a:lnTo>
                    <a:pt x="0" y="90311"/>
                  </a:lnTo>
                  <a:cubicBezTo>
                    <a:pt x="0" y="66359"/>
                    <a:pt x="9515" y="43388"/>
                    <a:pt x="26452" y="26452"/>
                  </a:cubicBezTo>
                  <a:cubicBezTo>
                    <a:pt x="43388" y="9515"/>
                    <a:pt x="66359" y="0"/>
                    <a:pt x="90311" y="0"/>
                  </a:cubicBezTo>
                  <a:close/>
                </a:path>
              </a:pathLst>
            </a:custGeom>
            <a:solidFill>
              <a:srgbClr val="303870"/>
            </a:solidFill>
          </p:spPr>
        </p:sp>
        <p:sp>
          <p:nvSpPr>
            <p:cNvPr id="4" name="TextBox 4"/>
            <p:cNvSpPr txBox="1"/>
            <p:nvPr/>
          </p:nvSpPr>
          <p:spPr>
            <a:xfrm>
              <a:off x="0" y="-114300"/>
              <a:ext cx="812800" cy="2823633"/>
            </a:xfrm>
            <a:prstGeom prst="rect">
              <a:avLst/>
            </a:prstGeom>
          </p:spPr>
          <p:txBody>
            <a:bodyPr lIns="50800" tIns="50800" rIns="50800" bIns="50800" rtlCol="0" anchor="ctr"/>
            <a:lstStyle/>
            <a:p>
              <a:pPr algn="ctr">
                <a:lnSpc>
                  <a:spcPts val="3287"/>
                </a:lnSpc>
              </a:pPr>
              <a:endParaRPr/>
            </a:p>
          </p:txBody>
        </p:sp>
      </p:grpSp>
      <p:sp>
        <p:nvSpPr>
          <p:cNvPr id="5" name="Freeform 5"/>
          <p:cNvSpPr/>
          <p:nvPr/>
        </p:nvSpPr>
        <p:spPr>
          <a:xfrm>
            <a:off x="-458322" y="7451742"/>
            <a:ext cx="4419714" cy="3613116"/>
          </a:xfrm>
          <a:custGeom>
            <a:avLst/>
            <a:gdLst/>
            <a:ahLst/>
            <a:cxnLst/>
            <a:rect l="l" t="t" r="r" b="b"/>
            <a:pathLst>
              <a:path w="4419714" h="3613116">
                <a:moveTo>
                  <a:pt x="0" y="0"/>
                </a:moveTo>
                <a:lnTo>
                  <a:pt x="4419715" y="0"/>
                </a:lnTo>
                <a:lnTo>
                  <a:pt x="4419715" y="3613116"/>
                </a:lnTo>
                <a:lnTo>
                  <a:pt x="0" y="3613116"/>
                </a:lnTo>
                <a:lnTo>
                  <a:pt x="0" y="0"/>
                </a:lnTo>
                <a:close/>
              </a:path>
            </a:pathLst>
          </a:custGeom>
          <a:blipFill>
            <a:blip r:embed="rId2"/>
            <a:stretch>
              <a:fillRect/>
            </a:stretch>
          </a:blipFill>
        </p:spPr>
      </p:sp>
      <p:sp>
        <p:nvSpPr>
          <p:cNvPr id="6" name="TextBox 6"/>
          <p:cNvSpPr txBox="1"/>
          <p:nvPr/>
        </p:nvSpPr>
        <p:spPr>
          <a:xfrm>
            <a:off x="0" y="271832"/>
            <a:ext cx="16506683" cy="2729109"/>
          </a:xfrm>
          <a:prstGeom prst="rect">
            <a:avLst/>
          </a:prstGeom>
        </p:spPr>
        <p:txBody>
          <a:bodyPr lIns="0" tIns="0" rIns="0" bIns="0" rtlCol="0" anchor="t">
            <a:spAutoFit/>
          </a:bodyPr>
          <a:lstStyle/>
          <a:p>
            <a:pPr algn="ctr">
              <a:lnSpc>
                <a:spcPts val="10430"/>
              </a:lnSpc>
              <a:spcBef>
                <a:spcPct val="0"/>
              </a:spcBef>
            </a:pPr>
            <a:r>
              <a:rPr lang="en-US" sz="6099" b="1" spc="335">
                <a:solidFill>
                  <a:srgbClr val="303870"/>
                </a:solidFill>
                <a:latin typeface="Agrandir Wide Bold"/>
                <a:ea typeface="Agrandir Wide Bold"/>
                <a:cs typeface="Agrandir Wide Bold"/>
                <a:sym typeface="Agrandir Wide Bold"/>
              </a:rPr>
              <a:t>Infosys springboard Vritual Internship </a:t>
            </a:r>
          </a:p>
        </p:txBody>
      </p:sp>
      <p:sp>
        <p:nvSpPr>
          <p:cNvPr id="7" name="TextBox 7"/>
          <p:cNvSpPr txBox="1"/>
          <p:nvPr/>
        </p:nvSpPr>
        <p:spPr>
          <a:xfrm>
            <a:off x="360473" y="2363528"/>
            <a:ext cx="16457940" cy="7641515"/>
          </a:xfrm>
          <a:prstGeom prst="rect">
            <a:avLst/>
          </a:prstGeom>
        </p:spPr>
        <p:txBody>
          <a:bodyPr lIns="0" tIns="0" rIns="0" bIns="0" rtlCol="0" anchor="t">
            <a:spAutoFit/>
          </a:bodyPr>
          <a:lstStyle/>
          <a:p>
            <a:pPr algn="l">
              <a:lnSpc>
                <a:spcPts val="6668"/>
              </a:lnSpc>
              <a:spcBef>
                <a:spcPct val="0"/>
              </a:spcBef>
            </a:pPr>
            <a:endParaRPr dirty="0"/>
          </a:p>
          <a:p>
            <a:pPr algn="l">
              <a:lnSpc>
                <a:spcPts val="6668"/>
              </a:lnSpc>
              <a:spcBef>
                <a:spcPct val="0"/>
              </a:spcBef>
            </a:pPr>
            <a:r>
              <a:rPr lang="en-US" sz="3899" b="1" spc="214" dirty="0">
                <a:solidFill>
                  <a:srgbClr val="000000"/>
                </a:solidFill>
                <a:latin typeface="The Seasons Bold"/>
                <a:ea typeface="The Seasons Bold"/>
                <a:cs typeface="The Seasons Bold"/>
                <a:sym typeface="The Seasons Bold"/>
              </a:rPr>
              <a:t>Project Name: </a:t>
            </a:r>
            <a:r>
              <a:rPr lang="en-US" sz="3899" spc="214" dirty="0" err="1">
                <a:solidFill>
                  <a:srgbClr val="000000"/>
                </a:solidFill>
                <a:latin typeface="The Seasons"/>
                <a:ea typeface="The Seasons"/>
                <a:cs typeface="The Seasons"/>
                <a:sym typeface="The Seasons"/>
              </a:rPr>
              <a:t>FoodTrends</a:t>
            </a:r>
            <a:r>
              <a:rPr lang="en-US" sz="3899" spc="214" dirty="0">
                <a:solidFill>
                  <a:srgbClr val="000000"/>
                </a:solidFill>
                <a:latin typeface="The Seasons"/>
                <a:ea typeface="The Seasons"/>
                <a:cs typeface="The Seasons"/>
                <a:sym typeface="The Seasons"/>
              </a:rPr>
              <a:t>: Understanding Customer Preferences in F&amp;B</a:t>
            </a:r>
          </a:p>
          <a:p>
            <a:pPr algn="l">
              <a:lnSpc>
                <a:spcPts val="6668"/>
              </a:lnSpc>
              <a:spcBef>
                <a:spcPct val="0"/>
              </a:spcBef>
            </a:pPr>
            <a:r>
              <a:rPr lang="en-US" sz="3899" b="1" spc="214" dirty="0">
                <a:solidFill>
                  <a:srgbClr val="000000"/>
                </a:solidFill>
                <a:latin typeface="The Seasons Bold"/>
                <a:ea typeface="The Seasons Bold"/>
                <a:cs typeface="The Seasons Bold"/>
                <a:sym typeface="The Seasons Bold"/>
              </a:rPr>
              <a:t>Group ID: </a:t>
            </a:r>
            <a:r>
              <a:rPr lang="en-US" sz="3899" spc="214" dirty="0">
                <a:solidFill>
                  <a:srgbClr val="000000"/>
                </a:solidFill>
                <a:latin typeface="The Seasons"/>
                <a:ea typeface="The Seasons"/>
                <a:cs typeface="The Seasons"/>
                <a:sym typeface="The Seasons"/>
              </a:rPr>
              <a:t>Group 1, Batch-11</a:t>
            </a:r>
          </a:p>
          <a:p>
            <a:pPr algn="l">
              <a:lnSpc>
                <a:spcPts val="6668"/>
              </a:lnSpc>
              <a:spcBef>
                <a:spcPct val="0"/>
              </a:spcBef>
            </a:pPr>
            <a:r>
              <a:rPr lang="en-US" sz="3899" b="1" spc="214" dirty="0">
                <a:solidFill>
                  <a:srgbClr val="000000"/>
                </a:solidFill>
                <a:latin typeface="The Seasons Bold"/>
                <a:ea typeface="The Seasons Bold"/>
                <a:cs typeface="The Seasons Bold"/>
                <a:sym typeface="The Seasons Bold"/>
              </a:rPr>
              <a:t>Team Members</a:t>
            </a:r>
            <a:r>
              <a:rPr lang="en-US" sz="3899" spc="214" dirty="0">
                <a:solidFill>
                  <a:srgbClr val="000000"/>
                </a:solidFill>
                <a:latin typeface="The Seasons"/>
                <a:ea typeface="The Seasons"/>
                <a:cs typeface="The Seasons"/>
                <a:sym typeface="The Seasons"/>
              </a:rPr>
              <a:t>: Lekhana S.R</a:t>
            </a:r>
          </a:p>
          <a:p>
            <a:pPr algn="l">
              <a:lnSpc>
                <a:spcPts val="6668"/>
              </a:lnSpc>
              <a:spcBef>
                <a:spcPct val="0"/>
              </a:spcBef>
            </a:pPr>
            <a:r>
              <a:rPr lang="en-US" sz="3899" b="1" spc="214" dirty="0" err="1">
                <a:solidFill>
                  <a:srgbClr val="000000"/>
                </a:solidFill>
                <a:latin typeface="The Seasons"/>
                <a:ea typeface="The Seasons"/>
                <a:cs typeface="The Seasons"/>
                <a:sym typeface="The Seasons"/>
              </a:rPr>
              <a:t>Mentor</a:t>
            </a:r>
            <a:r>
              <a:rPr lang="en-US" sz="3899" spc="214" dirty="0" err="1">
                <a:solidFill>
                  <a:srgbClr val="000000"/>
                </a:solidFill>
                <a:latin typeface="The Seasons"/>
                <a:ea typeface="The Seasons"/>
                <a:cs typeface="The Seasons"/>
                <a:sym typeface="The Seasons"/>
              </a:rPr>
              <a:t>:Ms</a:t>
            </a:r>
            <a:r>
              <a:rPr lang="en-US" sz="3899" spc="214" dirty="0">
                <a:solidFill>
                  <a:srgbClr val="000000"/>
                </a:solidFill>
                <a:latin typeface="The Seasons"/>
                <a:ea typeface="The Seasons"/>
                <a:cs typeface="The Seasons"/>
                <a:sym typeface="The Seasons"/>
              </a:rPr>
              <a:t>. Nityasree</a:t>
            </a:r>
          </a:p>
          <a:p>
            <a:pPr algn="l">
              <a:lnSpc>
                <a:spcPts val="6668"/>
              </a:lnSpc>
              <a:spcBef>
                <a:spcPct val="0"/>
              </a:spcBef>
            </a:pPr>
            <a:endParaRPr lang="en-US" sz="3899" spc="214" dirty="0">
              <a:solidFill>
                <a:srgbClr val="000000"/>
              </a:solidFill>
              <a:latin typeface="The Seasons"/>
              <a:ea typeface="The Seasons"/>
              <a:cs typeface="The Seasons"/>
              <a:sym typeface="The Seasons"/>
            </a:endParaRPr>
          </a:p>
          <a:p>
            <a:pPr algn="l">
              <a:lnSpc>
                <a:spcPts val="6668"/>
              </a:lnSpc>
              <a:spcBef>
                <a:spcPct val="0"/>
              </a:spcBef>
            </a:pPr>
            <a:endParaRPr lang="en-US" sz="3899" spc="214" dirty="0">
              <a:solidFill>
                <a:srgbClr val="000000"/>
              </a:solidFill>
              <a:latin typeface="The Seasons"/>
              <a:ea typeface="The Seasons"/>
              <a:cs typeface="The Seasons"/>
              <a:sym typeface="The Seasons"/>
            </a:endParaRPr>
          </a:p>
          <a:p>
            <a:pPr algn="l">
              <a:lnSpc>
                <a:spcPts val="6668"/>
              </a:lnSpc>
              <a:spcBef>
                <a:spcPct val="0"/>
              </a:spcBef>
            </a:pPr>
            <a:r>
              <a:rPr lang="en-US" sz="3899" spc="214" dirty="0">
                <a:solidFill>
                  <a:srgbClr val="000000"/>
                </a:solidFill>
                <a:latin typeface="The Seasons"/>
                <a:ea typeface="The Seasons"/>
                <a:cs typeface="The Seasons"/>
                <a:sym typeface="The Seasons"/>
              </a:rPr>
              <a:t>                                </a:t>
            </a:r>
          </a:p>
        </p:txBody>
      </p:sp>
      <p:sp>
        <p:nvSpPr>
          <p:cNvPr id="8" name="Freeform 8"/>
          <p:cNvSpPr/>
          <p:nvPr/>
        </p:nvSpPr>
        <p:spPr>
          <a:xfrm>
            <a:off x="11032555" y="5726652"/>
            <a:ext cx="5474128" cy="4429067"/>
          </a:xfrm>
          <a:custGeom>
            <a:avLst/>
            <a:gdLst/>
            <a:ahLst/>
            <a:cxnLst/>
            <a:rect l="l" t="t" r="r" b="b"/>
            <a:pathLst>
              <a:path w="5474128" h="4429067">
                <a:moveTo>
                  <a:pt x="0" y="0"/>
                </a:moveTo>
                <a:lnTo>
                  <a:pt x="5474128" y="0"/>
                </a:lnTo>
                <a:lnTo>
                  <a:pt x="5474128" y="4429067"/>
                </a:lnTo>
                <a:lnTo>
                  <a:pt x="0" y="442906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0"/>
            <a:ext cx="3086100" cy="10287000"/>
            <a:chOff x="0" y="0"/>
            <a:chExt cx="812800" cy="2709333"/>
          </a:xfrm>
        </p:grpSpPr>
        <p:sp>
          <p:nvSpPr>
            <p:cNvPr id="3" name="Freeform 3"/>
            <p:cNvSpPr/>
            <p:nvPr/>
          </p:nvSpPr>
          <p:spPr>
            <a:xfrm>
              <a:off x="0" y="0"/>
              <a:ext cx="812800" cy="2709333"/>
            </a:xfrm>
            <a:custGeom>
              <a:avLst/>
              <a:gdLst/>
              <a:ahLst/>
              <a:cxnLst/>
              <a:rect l="l" t="t" r="r" b="b"/>
              <a:pathLst>
                <a:path w="812800" h="2709333">
                  <a:moveTo>
                    <a:pt x="90311" y="0"/>
                  </a:moveTo>
                  <a:lnTo>
                    <a:pt x="722489" y="0"/>
                  </a:lnTo>
                  <a:cubicBezTo>
                    <a:pt x="746441" y="0"/>
                    <a:pt x="769412" y="9515"/>
                    <a:pt x="786348" y="26452"/>
                  </a:cubicBezTo>
                  <a:cubicBezTo>
                    <a:pt x="803285" y="43388"/>
                    <a:pt x="812800" y="66359"/>
                    <a:pt x="812800" y="90311"/>
                  </a:cubicBezTo>
                  <a:lnTo>
                    <a:pt x="812800" y="2619022"/>
                  </a:lnTo>
                  <a:cubicBezTo>
                    <a:pt x="812800" y="2642974"/>
                    <a:pt x="803285" y="2665945"/>
                    <a:pt x="786348" y="2682882"/>
                  </a:cubicBezTo>
                  <a:cubicBezTo>
                    <a:pt x="769412" y="2699818"/>
                    <a:pt x="746441" y="2709333"/>
                    <a:pt x="722489" y="2709333"/>
                  </a:cubicBezTo>
                  <a:lnTo>
                    <a:pt x="90311" y="2709333"/>
                  </a:lnTo>
                  <a:cubicBezTo>
                    <a:pt x="40434" y="2709333"/>
                    <a:pt x="0" y="2668900"/>
                    <a:pt x="0" y="2619022"/>
                  </a:cubicBezTo>
                  <a:lnTo>
                    <a:pt x="0" y="90311"/>
                  </a:lnTo>
                  <a:cubicBezTo>
                    <a:pt x="0" y="66359"/>
                    <a:pt x="9515" y="43388"/>
                    <a:pt x="26452" y="26452"/>
                  </a:cubicBezTo>
                  <a:cubicBezTo>
                    <a:pt x="43388" y="9515"/>
                    <a:pt x="66359" y="0"/>
                    <a:pt x="90311" y="0"/>
                  </a:cubicBezTo>
                  <a:close/>
                </a:path>
              </a:pathLst>
            </a:custGeom>
            <a:solidFill>
              <a:srgbClr val="303870"/>
            </a:solidFill>
          </p:spPr>
        </p:sp>
        <p:sp>
          <p:nvSpPr>
            <p:cNvPr id="4" name="TextBox 4"/>
            <p:cNvSpPr txBox="1"/>
            <p:nvPr/>
          </p:nvSpPr>
          <p:spPr>
            <a:xfrm>
              <a:off x="0" y="-114300"/>
              <a:ext cx="812800" cy="2823633"/>
            </a:xfrm>
            <a:prstGeom prst="rect">
              <a:avLst/>
            </a:prstGeom>
          </p:spPr>
          <p:txBody>
            <a:bodyPr lIns="50800" tIns="50800" rIns="50800" bIns="50800" rtlCol="0" anchor="ctr"/>
            <a:lstStyle/>
            <a:p>
              <a:pPr algn="ctr">
                <a:lnSpc>
                  <a:spcPts val="3287"/>
                </a:lnSpc>
              </a:pPr>
              <a:endParaRPr/>
            </a:p>
          </p:txBody>
        </p:sp>
      </p:grpSp>
      <p:sp>
        <p:nvSpPr>
          <p:cNvPr id="5" name="TextBox 5"/>
          <p:cNvSpPr txBox="1"/>
          <p:nvPr/>
        </p:nvSpPr>
        <p:spPr>
          <a:xfrm>
            <a:off x="4729631" y="738417"/>
            <a:ext cx="9214969" cy="845488"/>
          </a:xfrm>
          <a:prstGeom prst="rect">
            <a:avLst/>
          </a:prstGeom>
        </p:spPr>
        <p:txBody>
          <a:bodyPr wrap="square" lIns="0" tIns="0" rIns="0" bIns="0" rtlCol="0" anchor="t">
            <a:spAutoFit/>
          </a:bodyPr>
          <a:lstStyle/>
          <a:p>
            <a:pPr algn="ctr">
              <a:lnSpc>
                <a:spcPts val="6999"/>
              </a:lnSpc>
              <a:spcBef>
                <a:spcPct val="0"/>
              </a:spcBef>
            </a:pPr>
            <a:r>
              <a:rPr lang="en-US" sz="4999" b="1" dirty="0">
                <a:solidFill>
                  <a:srgbClr val="303870"/>
                </a:solidFill>
                <a:latin typeface="Agrandir Wide Bold" panose="020B0604020202020204" charset="0"/>
                <a:ea typeface="The Seasons Bold"/>
                <a:cs typeface="The Seasons Bold"/>
                <a:sym typeface="The Seasons Bold"/>
              </a:rPr>
              <a:t>Learnings and Skills Used</a:t>
            </a:r>
          </a:p>
        </p:txBody>
      </p:sp>
      <p:sp>
        <p:nvSpPr>
          <p:cNvPr id="6" name="TextBox 6"/>
          <p:cNvSpPr txBox="1"/>
          <p:nvPr/>
        </p:nvSpPr>
        <p:spPr>
          <a:xfrm>
            <a:off x="1028700" y="2296482"/>
            <a:ext cx="15121720" cy="6579236"/>
          </a:xfrm>
          <a:prstGeom prst="rect">
            <a:avLst/>
          </a:prstGeom>
        </p:spPr>
        <p:txBody>
          <a:bodyPr lIns="0" tIns="0" rIns="0" bIns="0" rtlCol="0" anchor="t">
            <a:spAutoFit/>
          </a:bodyPr>
          <a:lstStyle/>
          <a:p>
            <a:pPr algn="l">
              <a:lnSpc>
                <a:spcPts val="4339"/>
              </a:lnSpc>
              <a:spcBef>
                <a:spcPct val="0"/>
              </a:spcBef>
            </a:pPr>
            <a:r>
              <a:rPr lang="en-US" sz="3099" b="1">
                <a:solidFill>
                  <a:srgbClr val="000000"/>
                </a:solidFill>
                <a:latin typeface="The Seasons Bold"/>
                <a:ea typeface="The Seasons Bold"/>
                <a:cs typeface="The Seasons Bold"/>
                <a:sym typeface="The Seasons Bold"/>
              </a:rPr>
              <a:t>Power BI:</a:t>
            </a:r>
            <a:r>
              <a:rPr lang="en-US" sz="3099">
                <a:solidFill>
                  <a:srgbClr val="000000"/>
                </a:solidFill>
                <a:latin typeface="The Seasons"/>
                <a:ea typeface="The Seasons"/>
                <a:cs typeface="The Seasons"/>
                <a:sym typeface="The Seasons"/>
              </a:rPr>
              <a:t> Used for end-to-end Business Intelligence—from data ingestion to publishing interactive 7-page reports.</a:t>
            </a:r>
          </a:p>
          <a:p>
            <a:pPr algn="l">
              <a:lnSpc>
                <a:spcPts val="3919"/>
              </a:lnSpc>
              <a:spcBef>
                <a:spcPct val="0"/>
              </a:spcBef>
            </a:pPr>
            <a:r>
              <a:rPr lang="en-US" sz="2799">
                <a:solidFill>
                  <a:srgbClr val="000000"/>
                </a:solidFill>
                <a:latin typeface="The Seasons"/>
                <a:ea typeface="The Seasons"/>
                <a:cs typeface="The Seasons"/>
                <a:sym typeface="The Seasons"/>
              </a:rPr>
              <a:t>Power Query: Performed ETL (Extract, Transform, Load) to clean the Dataset.</a:t>
            </a:r>
          </a:p>
          <a:p>
            <a:pPr algn="l">
              <a:lnSpc>
                <a:spcPts val="3919"/>
              </a:lnSpc>
              <a:spcBef>
                <a:spcPct val="0"/>
              </a:spcBef>
            </a:pPr>
            <a:endParaRPr lang="en-US" sz="2799">
              <a:solidFill>
                <a:srgbClr val="000000"/>
              </a:solidFill>
              <a:latin typeface="The Seasons"/>
              <a:ea typeface="The Seasons"/>
              <a:cs typeface="The Seasons"/>
              <a:sym typeface="The Seasons"/>
            </a:endParaRPr>
          </a:p>
          <a:p>
            <a:pPr algn="l">
              <a:lnSpc>
                <a:spcPts val="3919"/>
              </a:lnSpc>
              <a:spcBef>
                <a:spcPct val="0"/>
              </a:spcBef>
            </a:pPr>
            <a:r>
              <a:rPr lang="en-US" sz="2799" b="1">
                <a:solidFill>
                  <a:srgbClr val="000000"/>
                </a:solidFill>
                <a:latin typeface="The Seasons Bold"/>
                <a:ea typeface="The Seasons Bold"/>
                <a:cs typeface="The Seasons Bold"/>
                <a:sym typeface="The Seasons Bold"/>
              </a:rPr>
              <a:t>Data Science &amp; Visualization Skills:</a:t>
            </a:r>
          </a:p>
          <a:p>
            <a:pPr marL="604519" lvl="1" indent="-302260" algn="l">
              <a:lnSpc>
                <a:spcPts val="3919"/>
              </a:lnSpc>
              <a:buFont typeface="Arial"/>
              <a:buChar char="•"/>
            </a:pPr>
            <a:r>
              <a:rPr lang="en-US" sz="2799">
                <a:solidFill>
                  <a:srgbClr val="000000"/>
                </a:solidFill>
                <a:latin typeface="The Seasons"/>
                <a:ea typeface="The Seasons"/>
                <a:cs typeface="The Seasons"/>
                <a:sym typeface="The Seasons"/>
              </a:rPr>
              <a:t>Data Modeling: Established relationships between different data categories to ensure seamless filtering across all 7 dashboard pages.</a:t>
            </a:r>
          </a:p>
          <a:p>
            <a:pPr marL="604519" lvl="1" indent="-302260" algn="l">
              <a:lnSpc>
                <a:spcPts val="3919"/>
              </a:lnSpc>
              <a:buFont typeface="Arial"/>
              <a:buChar char="•"/>
            </a:pPr>
            <a:r>
              <a:rPr lang="en-US" sz="2799">
                <a:solidFill>
                  <a:srgbClr val="000000"/>
                </a:solidFill>
                <a:latin typeface="The Seasons"/>
                <a:ea typeface="The Seasons"/>
                <a:cs typeface="The Seasons"/>
                <a:sym typeface="The Seasons"/>
              </a:rPr>
              <a:t>DAX (Data Analysis Expressions): Created custom measures for "Average Rating," "Total Orders," and "Customer Sentiment Scores."</a:t>
            </a:r>
          </a:p>
          <a:p>
            <a:pPr marL="604519" lvl="1" indent="-302260" algn="l">
              <a:lnSpc>
                <a:spcPts val="3919"/>
              </a:lnSpc>
              <a:buFont typeface="Arial"/>
              <a:buChar char="•"/>
            </a:pPr>
            <a:r>
              <a:rPr lang="en-US" sz="2799">
                <a:solidFill>
                  <a:srgbClr val="000000"/>
                </a:solidFill>
                <a:latin typeface="The Seasons"/>
                <a:ea typeface="The Seasons"/>
                <a:cs typeface="The Seasons"/>
                <a:sym typeface="The Seasons"/>
              </a:rPr>
              <a:t>Advanced Visualizations: Implemented Slicers (for City/Gender), Decomposition Trees (to find influence factors), and Ribbon Charts (for trend analysis over time).</a:t>
            </a:r>
          </a:p>
          <a:p>
            <a:pPr marL="604519" lvl="1" indent="-302260" algn="l">
              <a:lnSpc>
                <a:spcPts val="3919"/>
              </a:lnSpc>
              <a:buFont typeface="Arial"/>
              <a:buChar char="•"/>
            </a:pPr>
            <a:r>
              <a:rPr lang="en-US" sz="2799">
                <a:solidFill>
                  <a:srgbClr val="000000"/>
                </a:solidFill>
                <a:latin typeface="The Seasons"/>
                <a:ea typeface="The Seasons"/>
                <a:cs typeface="The Seasons"/>
                <a:sym typeface="The Seasons"/>
              </a:rPr>
              <a:t>Interactive Reporting: Configured Cross-filtering and Sync Slicers so that a selection on the "Customer Profile" page reflects on the "Cuisine Performance" page.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0"/>
            <a:ext cx="3086100" cy="10287000"/>
            <a:chOff x="0" y="0"/>
            <a:chExt cx="812800" cy="2709333"/>
          </a:xfrm>
        </p:grpSpPr>
        <p:sp>
          <p:nvSpPr>
            <p:cNvPr id="3" name="Freeform 3"/>
            <p:cNvSpPr/>
            <p:nvPr/>
          </p:nvSpPr>
          <p:spPr>
            <a:xfrm>
              <a:off x="0" y="0"/>
              <a:ext cx="812800" cy="2709333"/>
            </a:xfrm>
            <a:custGeom>
              <a:avLst/>
              <a:gdLst/>
              <a:ahLst/>
              <a:cxnLst/>
              <a:rect l="l" t="t" r="r" b="b"/>
              <a:pathLst>
                <a:path w="812800" h="2709333">
                  <a:moveTo>
                    <a:pt x="90311" y="0"/>
                  </a:moveTo>
                  <a:lnTo>
                    <a:pt x="722489" y="0"/>
                  </a:lnTo>
                  <a:cubicBezTo>
                    <a:pt x="746441" y="0"/>
                    <a:pt x="769412" y="9515"/>
                    <a:pt x="786348" y="26452"/>
                  </a:cubicBezTo>
                  <a:cubicBezTo>
                    <a:pt x="803285" y="43388"/>
                    <a:pt x="812800" y="66359"/>
                    <a:pt x="812800" y="90311"/>
                  </a:cubicBezTo>
                  <a:lnTo>
                    <a:pt x="812800" y="2619022"/>
                  </a:lnTo>
                  <a:cubicBezTo>
                    <a:pt x="812800" y="2642974"/>
                    <a:pt x="803285" y="2665945"/>
                    <a:pt x="786348" y="2682882"/>
                  </a:cubicBezTo>
                  <a:cubicBezTo>
                    <a:pt x="769412" y="2699818"/>
                    <a:pt x="746441" y="2709333"/>
                    <a:pt x="722489" y="2709333"/>
                  </a:cubicBezTo>
                  <a:lnTo>
                    <a:pt x="90311" y="2709333"/>
                  </a:lnTo>
                  <a:cubicBezTo>
                    <a:pt x="40434" y="2709333"/>
                    <a:pt x="0" y="2668900"/>
                    <a:pt x="0" y="2619022"/>
                  </a:cubicBezTo>
                  <a:lnTo>
                    <a:pt x="0" y="90311"/>
                  </a:lnTo>
                  <a:cubicBezTo>
                    <a:pt x="0" y="66359"/>
                    <a:pt x="9515" y="43388"/>
                    <a:pt x="26452" y="26452"/>
                  </a:cubicBezTo>
                  <a:cubicBezTo>
                    <a:pt x="43388" y="9515"/>
                    <a:pt x="66359" y="0"/>
                    <a:pt x="90311" y="0"/>
                  </a:cubicBezTo>
                  <a:close/>
                </a:path>
              </a:pathLst>
            </a:custGeom>
            <a:solidFill>
              <a:srgbClr val="303870"/>
            </a:solidFill>
          </p:spPr>
        </p:sp>
        <p:sp>
          <p:nvSpPr>
            <p:cNvPr id="4" name="TextBox 4"/>
            <p:cNvSpPr txBox="1"/>
            <p:nvPr/>
          </p:nvSpPr>
          <p:spPr>
            <a:xfrm>
              <a:off x="0" y="-114300"/>
              <a:ext cx="812800" cy="2823633"/>
            </a:xfrm>
            <a:prstGeom prst="rect">
              <a:avLst/>
            </a:prstGeom>
          </p:spPr>
          <p:txBody>
            <a:bodyPr lIns="50800" tIns="50800" rIns="50800" bIns="50800" rtlCol="0" anchor="ctr"/>
            <a:lstStyle/>
            <a:p>
              <a:pPr algn="ctr">
                <a:lnSpc>
                  <a:spcPts val="3287"/>
                </a:lnSpc>
              </a:pPr>
              <a:endParaRPr/>
            </a:p>
          </p:txBody>
        </p:sp>
      </p:grpSp>
      <p:sp>
        <p:nvSpPr>
          <p:cNvPr id="5" name="TextBox 5"/>
          <p:cNvSpPr txBox="1"/>
          <p:nvPr/>
        </p:nvSpPr>
        <p:spPr>
          <a:xfrm>
            <a:off x="3062005" y="496887"/>
            <a:ext cx="12330395" cy="1743170"/>
          </a:xfrm>
          <a:prstGeom prst="rect">
            <a:avLst/>
          </a:prstGeom>
        </p:spPr>
        <p:txBody>
          <a:bodyPr wrap="square" lIns="0" tIns="0" rIns="0" bIns="0" rtlCol="0" anchor="t">
            <a:spAutoFit/>
          </a:bodyPr>
          <a:lstStyle/>
          <a:p>
            <a:pPr algn="ctr">
              <a:lnSpc>
                <a:spcPts val="6999"/>
              </a:lnSpc>
              <a:spcBef>
                <a:spcPct val="0"/>
              </a:spcBef>
            </a:pPr>
            <a:r>
              <a:rPr lang="en-US" sz="4999" b="1" dirty="0">
                <a:solidFill>
                  <a:srgbClr val="303870"/>
                </a:solidFill>
                <a:latin typeface="Agrandir Wide Bold" panose="020B0604020202020204" charset="0"/>
                <a:ea typeface="The Seasons Bold"/>
                <a:cs typeface="The Seasons Bold"/>
                <a:sym typeface="The Seasons Bold"/>
              </a:rPr>
              <a:t>Key Insights and Future Enhancement</a:t>
            </a:r>
          </a:p>
        </p:txBody>
      </p:sp>
      <p:sp>
        <p:nvSpPr>
          <p:cNvPr id="6" name="TextBox 6"/>
          <p:cNvSpPr txBox="1"/>
          <p:nvPr/>
        </p:nvSpPr>
        <p:spPr>
          <a:xfrm>
            <a:off x="955107" y="2350135"/>
            <a:ext cx="14965855" cy="6083936"/>
          </a:xfrm>
          <a:prstGeom prst="rect">
            <a:avLst/>
          </a:prstGeom>
        </p:spPr>
        <p:txBody>
          <a:bodyPr lIns="0" tIns="0" rIns="0" bIns="0" rtlCol="0" anchor="t">
            <a:spAutoFit/>
          </a:bodyPr>
          <a:lstStyle/>
          <a:p>
            <a:pPr algn="l">
              <a:lnSpc>
                <a:spcPts val="4339"/>
              </a:lnSpc>
              <a:spcBef>
                <a:spcPct val="0"/>
              </a:spcBef>
            </a:pPr>
            <a:r>
              <a:rPr lang="en-US" sz="3099" b="1">
                <a:solidFill>
                  <a:srgbClr val="303870"/>
                </a:solidFill>
                <a:latin typeface="The Seasons Bold"/>
                <a:ea typeface="The Seasons Bold"/>
                <a:cs typeface="The Seasons Bold"/>
                <a:sym typeface="The Seasons Bold"/>
              </a:rPr>
              <a:t>Key Insights:</a:t>
            </a:r>
          </a:p>
          <a:p>
            <a:pPr marL="604519" lvl="1" indent="-302260" algn="l">
              <a:lnSpc>
                <a:spcPts val="3919"/>
              </a:lnSpc>
              <a:buFont typeface="Arial"/>
              <a:buChar char="•"/>
            </a:pPr>
            <a:r>
              <a:rPr lang="en-US" sz="2799">
                <a:solidFill>
                  <a:srgbClr val="303870"/>
                </a:solidFill>
                <a:latin typeface="The Seasons"/>
                <a:ea typeface="The Seasons"/>
                <a:cs typeface="The Seasons"/>
                <a:sym typeface="The Seasons"/>
              </a:rPr>
              <a:t>Student Influence: A large portion of the dataset consists of students with "No Income," yet they frequently order "Veg" and "Snacks."</a:t>
            </a:r>
          </a:p>
          <a:p>
            <a:pPr marL="604519" lvl="1" indent="-302260" algn="l">
              <a:lnSpc>
                <a:spcPts val="3919"/>
              </a:lnSpc>
              <a:buFont typeface="Arial"/>
              <a:buChar char="•"/>
            </a:pPr>
            <a:r>
              <a:rPr lang="en-US" sz="2799">
                <a:solidFill>
                  <a:srgbClr val="303870"/>
                </a:solidFill>
                <a:latin typeface="The Seasons"/>
                <a:ea typeface="The Seasons"/>
                <a:cs typeface="The Seasons"/>
                <a:sym typeface="The Seasons"/>
              </a:rPr>
              <a:t>Trust Factor: Google Maps accuracy and "Good Tracking Systems" are rated as "Important" by over 70% of respondents.</a:t>
            </a:r>
          </a:p>
          <a:p>
            <a:pPr marL="604519" lvl="1" indent="-302260" algn="l">
              <a:lnSpc>
                <a:spcPts val="3919"/>
              </a:lnSpc>
              <a:buFont typeface="Arial"/>
              <a:buChar char="•"/>
            </a:pPr>
            <a:r>
              <a:rPr lang="en-US" sz="2799">
                <a:solidFill>
                  <a:srgbClr val="303870"/>
                </a:solidFill>
                <a:latin typeface="The Seasons"/>
                <a:ea typeface="The Seasons"/>
                <a:cs typeface="The Seasons"/>
                <a:sym typeface="The Seasons"/>
              </a:rPr>
              <a:t>Health Trend: There is a strong correlation between "Strongly Agree" on Health Concern and "Veg" food preferences.</a:t>
            </a:r>
          </a:p>
          <a:p>
            <a:pPr algn="l">
              <a:lnSpc>
                <a:spcPts val="3919"/>
              </a:lnSpc>
              <a:spcBef>
                <a:spcPct val="0"/>
              </a:spcBef>
            </a:pPr>
            <a:endParaRPr lang="en-US" sz="2799">
              <a:solidFill>
                <a:srgbClr val="303870"/>
              </a:solidFill>
              <a:latin typeface="The Seasons"/>
              <a:ea typeface="The Seasons"/>
              <a:cs typeface="The Seasons"/>
              <a:sym typeface="The Seasons"/>
            </a:endParaRPr>
          </a:p>
          <a:p>
            <a:pPr algn="l">
              <a:lnSpc>
                <a:spcPts val="4339"/>
              </a:lnSpc>
              <a:spcBef>
                <a:spcPct val="0"/>
              </a:spcBef>
            </a:pPr>
            <a:r>
              <a:rPr lang="en-US" sz="3099" b="1">
                <a:solidFill>
                  <a:srgbClr val="303870"/>
                </a:solidFill>
                <a:latin typeface="The Seasons Bold"/>
                <a:ea typeface="The Seasons Bold"/>
                <a:cs typeface="The Seasons Bold"/>
                <a:sym typeface="The Seasons Bold"/>
              </a:rPr>
              <a:t>Future Enhancement:</a:t>
            </a:r>
          </a:p>
          <a:p>
            <a:pPr marL="604519" lvl="1" indent="-302260" algn="l">
              <a:lnSpc>
                <a:spcPts val="3919"/>
              </a:lnSpc>
              <a:buFont typeface="Arial"/>
              <a:buChar char="•"/>
            </a:pPr>
            <a:r>
              <a:rPr lang="en-US" sz="2799">
                <a:solidFill>
                  <a:srgbClr val="303870"/>
                </a:solidFill>
                <a:latin typeface="The Seasons"/>
                <a:ea typeface="The Seasons"/>
                <a:cs typeface="The Seasons"/>
                <a:sym typeface="The Seasons"/>
              </a:rPr>
              <a:t>Machine Learning Integration: Building a recommendation engine based on past ratings.</a:t>
            </a:r>
          </a:p>
          <a:p>
            <a:pPr marL="604519" lvl="1" indent="-302260" algn="l">
              <a:lnSpc>
                <a:spcPts val="3919"/>
              </a:lnSpc>
              <a:buFont typeface="Arial"/>
              <a:buChar char="•"/>
            </a:pPr>
            <a:r>
              <a:rPr lang="en-US" sz="2799">
                <a:solidFill>
                  <a:srgbClr val="303870"/>
                </a:solidFill>
                <a:latin typeface="The Seasons"/>
                <a:ea typeface="The Seasons"/>
                <a:cs typeface="The Seasons"/>
                <a:sym typeface="The Seasons"/>
              </a:rPr>
              <a:t>Real-time Analysis: Integrating API data from live food delivery apps to study peak-hour trends.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0"/>
            <a:ext cx="3086100" cy="10287000"/>
            <a:chOff x="0" y="0"/>
            <a:chExt cx="812800" cy="2709333"/>
          </a:xfrm>
        </p:grpSpPr>
        <p:sp>
          <p:nvSpPr>
            <p:cNvPr id="3" name="Freeform 3"/>
            <p:cNvSpPr/>
            <p:nvPr/>
          </p:nvSpPr>
          <p:spPr>
            <a:xfrm>
              <a:off x="0" y="0"/>
              <a:ext cx="812800" cy="2709333"/>
            </a:xfrm>
            <a:custGeom>
              <a:avLst/>
              <a:gdLst/>
              <a:ahLst/>
              <a:cxnLst/>
              <a:rect l="l" t="t" r="r" b="b"/>
              <a:pathLst>
                <a:path w="812800" h="2709333">
                  <a:moveTo>
                    <a:pt x="90311" y="0"/>
                  </a:moveTo>
                  <a:lnTo>
                    <a:pt x="722489" y="0"/>
                  </a:lnTo>
                  <a:cubicBezTo>
                    <a:pt x="746441" y="0"/>
                    <a:pt x="769412" y="9515"/>
                    <a:pt x="786348" y="26452"/>
                  </a:cubicBezTo>
                  <a:cubicBezTo>
                    <a:pt x="803285" y="43388"/>
                    <a:pt x="812800" y="66359"/>
                    <a:pt x="812800" y="90311"/>
                  </a:cubicBezTo>
                  <a:lnTo>
                    <a:pt x="812800" y="2619022"/>
                  </a:lnTo>
                  <a:cubicBezTo>
                    <a:pt x="812800" y="2642974"/>
                    <a:pt x="803285" y="2665945"/>
                    <a:pt x="786348" y="2682882"/>
                  </a:cubicBezTo>
                  <a:cubicBezTo>
                    <a:pt x="769412" y="2699818"/>
                    <a:pt x="746441" y="2709333"/>
                    <a:pt x="722489" y="2709333"/>
                  </a:cubicBezTo>
                  <a:lnTo>
                    <a:pt x="90311" y="2709333"/>
                  </a:lnTo>
                  <a:cubicBezTo>
                    <a:pt x="40434" y="2709333"/>
                    <a:pt x="0" y="2668900"/>
                    <a:pt x="0" y="2619022"/>
                  </a:cubicBezTo>
                  <a:lnTo>
                    <a:pt x="0" y="90311"/>
                  </a:lnTo>
                  <a:cubicBezTo>
                    <a:pt x="0" y="66359"/>
                    <a:pt x="9515" y="43388"/>
                    <a:pt x="26452" y="26452"/>
                  </a:cubicBezTo>
                  <a:cubicBezTo>
                    <a:pt x="43388" y="9515"/>
                    <a:pt x="66359" y="0"/>
                    <a:pt x="90311" y="0"/>
                  </a:cubicBezTo>
                  <a:close/>
                </a:path>
              </a:pathLst>
            </a:custGeom>
            <a:solidFill>
              <a:srgbClr val="303870"/>
            </a:solidFill>
          </p:spPr>
        </p:sp>
        <p:sp>
          <p:nvSpPr>
            <p:cNvPr id="4" name="TextBox 4"/>
            <p:cNvSpPr txBox="1"/>
            <p:nvPr/>
          </p:nvSpPr>
          <p:spPr>
            <a:xfrm>
              <a:off x="0" y="-114300"/>
              <a:ext cx="812800" cy="2823633"/>
            </a:xfrm>
            <a:prstGeom prst="rect">
              <a:avLst/>
            </a:prstGeom>
          </p:spPr>
          <p:txBody>
            <a:bodyPr lIns="50800" tIns="50800" rIns="50800" bIns="50800" rtlCol="0" anchor="ctr"/>
            <a:lstStyle/>
            <a:p>
              <a:pPr algn="ctr">
                <a:lnSpc>
                  <a:spcPts val="3287"/>
                </a:lnSpc>
              </a:pPr>
              <a:endParaRPr/>
            </a:p>
          </p:txBody>
        </p:sp>
      </p:grpSp>
      <p:sp>
        <p:nvSpPr>
          <p:cNvPr id="5" name="TextBox 5"/>
          <p:cNvSpPr txBox="1"/>
          <p:nvPr/>
        </p:nvSpPr>
        <p:spPr>
          <a:xfrm>
            <a:off x="736825" y="740774"/>
            <a:ext cx="8891934" cy="857250"/>
          </a:xfrm>
          <a:prstGeom prst="rect">
            <a:avLst/>
          </a:prstGeom>
        </p:spPr>
        <p:txBody>
          <a:bodyPr lIns="0" tIns="0" rIns="0" bIns="0" rtlCol="0" anchor="t">
            <a:spAutoFit/>
          </a:bodyPr>
          <a:lstStyle/>
          <a:p>
            <a:pPr algn="l">
              <a:lnSpc>
                <a:spcPts val="5699"/>
              </a:lnSpc>
            </a:pPr>
            <a:r>
              <a:rPr lang="en-US" sz="4999" b="1" dirty="0">
                <a:solidFill>
                  <a:srgbClr val="303870"/>
                </a:solidFill>
                <a:latin typeface="Agrandir Wide Bold"/>
                <a:ea typeface="Agrandir Wide Bold"/>
                <a:cs typeface="Agrandir Wide Bold"/>
                <a:sym typeface="Agrandir Wide Bold"/>
              </a:rPr>
              <a:t>CONCLUSION</a:t>
            </a:r>
          </a:p>
        </p:txBody>
      </p:sp>
      <p:grpSp>
        <p:nvGrpSpPr>
          <p:cNvPr id="6" name="Group 6"/>
          <p:cNvGrpSpPr/>
          <p:nvPr/>
        </p:nvGrpSpPr>
        <p:grpSpPr>
          <a:xfrm>
            <a:off x="10401251" y="1028700"/>
            <a:ext cx="5833569" cy="8229600"/>
            <a:chOff x="0" y="0"/>
            <a:chExt cx="903772" cy="1274980"/>
          </a:xfrm>
        </p:grpSpPr>
        <p:sp>
          <p:nvSpPr>
            <p:cNvPr id="7" name="Freeform 7"/>
            <p:cNvSpPr/>
            <p:nvPr/>
          </p:nvSpPr>
          <p:spPr>
            <a:xfrm>
              <a:off x="0" y="0"/>
              <a:ext cx="903772" cy="1274980"/>
            </a:xfrm>
            <a:custGeom>
              <a:avLst/>
              <a:gdLst/>
              <a:ahLst/>
              <a:cxnLst/>
              <a:rect l="l" t="t" r="r" b="b"/>
              <a:pathLst>
                <a:path w="903772" h="1274980">
                  <a:moveTo>
                    <a:pt x="0" y="0"/>
                  </a:moveTo>
                  <a:lnTo>
                    <a:pt x="903772" y="0"/>
                  </a:lnTo>
                  <a:lnTo>
                    <a:pt x="903772" y="1274980"/>
                  </a:lnTo>
                  <a:lnTo>
                    <a:pt x="0" y="1274980"/>
                  </a:lnTo>
                  <a:close/>
                </a:path>
              </a:pathLst>
            </a:custGeom>
            <a:blipFill>
              <a:blip r:embed="rId2"/>
              <a:stretch>
                <a:fillRect l="-55871" r="-55871"/>
              </a:stretch>
            </a:blipFill>
          </p:spPr>
        </p:sp>
      </p:grpSp>
      <p:sp>
        <p:nvSpPr>
          <p:cNvPr id="8" name="TextBox 8"/>
          <p:cNvSpPr txBox="1"/>
          <p:nvPr/>
        </p:nvSpPr>
        <p:spPr>
          <a:xfrm>
            <a:off x="182575" y="2468757"/>
            <a:ext cx="10000434" cy="6070601"/>
          </a:xfrm>
          <a:prstGeom prst="rect">
            <a:avLst/>
          </a:prstGeom>
        </p:spPr>
        <p:txBody>
          <a:bodyPr lIns="0" tIns="0" rIns="0" bIns="0" rtlCol="0" anchor="t">
            <a:spAutoFit/>
          </a:bodyPr>
          <a:lstStyle/>
          <a:p>
            <a:pPr marL="539748" lvl="1" indent="-269874" algn="l">
              <a:lnSpc>
                <a:spcPts val="4399"/>
              </a:lnSpc>
              <a:buFont typeface="Arial"/>
              <a:buChar char="•"/>
            </a:pPr>
            <a:r>
              <a:rPr lang="en-US" sz="2499">
                <a:solidFill>
                  <a:srgbClr val="303870"/>
                </a:solidFill>
                <a:latin typeface="The Seasons"/>
                <a:ea typeface="The Seasons"/>
                <a:cs typeface="The Seasons"/>
                <a:sym typeface="The Seasons"/>
              </a:rPr>
              <a:t>Our comprehensive analysis reveals that the F&amp;B industry has shifted from a Product-centric model to a Trust-centric model. Through our 7-page Power BI dashboard, we proved that while 'Taste' gets the first order, 'Transparency'—in the form of tracking accuracy and delivery speed—earns the second.</a:t>
            </a:r>
          </a:p>
          <a:p>
            <a:pPr algn="l">
              <a:lnSpc>
                <a:spcPts val="4399"/>
              </a:lnSpc>
            </a:pPr>
            <a:endParaRPr lang="en-US" sz="2499">
              <a:solidFill>
                <a:srgbClr val="303870"/>
              </a:solidFill>
              <a:latin typeface="The Seasons"/>
              <a:ea typeface="The Seasons"/>
              <a:cs typeface="The Seasons"/>
              <a:sym typeface="The Seasons"/>
            </a:endParaRPr>
          </a:p>
          <a:p>
            <a:pPr marL="539748" lvl="1" indent="-269874" algn="l">
              <a:lnSpc>
                <a:spcPts val="4399"/>
              </a:lnSpc>
              <a:buFont typeface="Arial"/>
              <a:buChar char="•"/>
            </a:pPr>
            <a:r>
              <a:rPr lang="en-US" sz="2499">
                <a:solidFill>
                  <a:srgbClr val="303870"/>
                </a:solidFill>
                <a:latin typeface="The Seasons"/>
                <a:ea typeface="The Seasons"/>
                <a:cs typeface="The Seasons"/>
                <a:sym typeface="The Seasons"/>
              </a:rPr>
              <a:t>By identifying the high-volume student demographic and the surprising strength of direct-call ordering, we have provided a roadmap for brands to optimize their digital presence. Ultimately, success in today's market requires a balance of health-conscious options and seamless operational execution."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0"/>
            <a:ext cx="3086100" cy="10287000"/>
            <a:chOff x="0" y="0"/>
            <a:chExt cx="812800" cy="2709333"/>
          </a:xfrm>
        </p:grpSpPr>
        <p:sp>
          <p:nvSpPr>
            <p:cNvPr id="3" name="Freeform 3"/>
            <p:cNvSpPr/>
            <p:nvPr/>
          </p:nvSpPr>
          <p:spPr>
            <a:xfrm>
              <a:off x="0" y="0"/>
              <a:ext cx="812800" cy="2709333"/>
            </a:xfrm>
            <a:custGeom>
              <a:avLst/>
              <a:gdLst/>
              <a:ahLst/>
              <a:cxnLst/>
              <a:rect l="l" t="t" r="r" b="b"/>
              <a:pathLst>
                <a:path w="812800" h="2709333">
                  <a:moveTo>
                    <a:pt x="90311" y="0"/>
                  </a:moveTo>
                  <a:lnTo>
                    <a:pt x="722489" y="0"/>
                  </a:lnTo>
                  <a:cubicBezTo>
                    <a:pt x="746441" y="0"/>
                    <a:pt x="769412" y="9515"/>
                    <a:pt x="786348" y="26452"/>
                  </a:cubicBezTo>
                  <a:cubicBezTo>
                    <a:pt x="803285" y="43388"/>
                    <a:pt x="812800" y="66359"/>
                    <a:pt x="812800" y="90311"/>
                  </a:cubicBezTo>
                  <a:lnTo>
                    <a:pt x="812800" y="2619022"/>
                  </a:lnTo>
                  <a:cubicBezTo>
                    <a:pt x="812800" y="2642974"/>
                    <a:pt x="803285" y="2665945"/>
                    <a:pt x="786348" y="2682882"/>
                  </a:cubicBezTo>
                  <a:cubicBezTo>
                    <a:pt x="769412" y="2699818"/>
                    <a:pt x="746441" y="2709333"/>
                    <a:pt x="722489" y="2709333"/>
                  </a:cubicBezTo>
                  <a:lnTo>
                    <a:pt x="90311" y="2709333"/>
                  </a:lnTo>
                  <a:cubicBezTo>
                    <a:pt x="40434" y="2709333"/>
                    <a:pt x="0" y="2668900"/>
                    <a:pt x="0" y="2619022"/>
                  </a:cubicBezTo>
                  <a:lnTo>
                    <a:pt x="0" y="90311"/>
                  </a:lnTo>
                  <a:cubicBezTo>
                    <a:pt x="0" y="66359"/>
                    <a:pt x="9515" y="43388"/>
                    <a:pt x="26452" y="26452"/>
                  </a:cubicBezTo>
                  <a:cubicBezTo>
                    <a:pt x="43388" y="9515"/>
                    <a:pt x="66359" y="0"/>
                    <a:pt x="90311" y="0"/>
                  </a:cubicBezTo>
                  <a:close/>
                </a:path>
              </a:pathLst>
            </a:custGeom>
            <a:solidFill>
              <a:srgbClr val="303870"/>
            </a:solidFill>
          </p:spPr>
        </p:sp>
        <p:sp>
          <p:nvSpPr>
            <p:cNvPr id="4" name="TextBox 4"/>
            <p:cNvSpPr txBox="1"/>
            <p:nvPr/>
          </p:nvSpPr>
          <p:spPr>
            <a:xfrm>
              <a:off x="0" y="-114300"/>
              <a:ext cx="812800" cy="2823633"/>
            </a:xfrm>
            <a:prstGeom prst="rect">
              <a:avLst/>
            </a:prstGeom>
          </p:spPr>
          <p:txBody>
            <a:bodyPr lIns="50800" tIns="50800" rIns="50800" bIns="50800" rtlCol="0" anchor="ctr"/>
            <a:lstStyle/>
            <a:p>
              <a:pPr algn="ctr">
                <a:lnSpc>
                  <a:spcPts val="3287"/>
                </a:lnSpc>
              </a:pPr>
              <a:endParaRPr/>
            </a:p>
          </p:txBody>
        </p:sp>
      </p:grpSp>
      <p:sp>
        <p:nvSpPr>
          <p:cNvPr id="5" name="TextBox 5"/>
          <p:cNvSpPr txBox="1"/>
          <p:nvPr/>
        </p:nvSpPr>
        <p:spPr>
          <a:xfrm>
            <a:off x="180360" y="628650"/>
            <a:ext cx="14221440" cy="1018612"/>
          </a:xfrm>
          <a:prstGeom prst="rect">
            <a:avLst/>
          </a:prstGeom>
        </p:spPr>
        <p:txBody>
          <a:bodyPr wrap="square" lIns="0" tIns="0" rIns="0" bIns="0" rtlCol="0" anchor="t">
            <a:spAutoFit/>
          </a:bodyPr>
          <a:lstStyle/>
          <a:p>
            <a:pPr algn="ctr">
              <a:lnSpc>
                <a:spcPts val="8799"/>
              </a:lnSpc>
              <a:spcBef>
                <a:spcPct val="0"/>
              </a:spcBef>
            </a:pPr>
            <a:r>
              <a:rPr lang="en-US" sz="4999" b="1" dirty="0">
                <a:solidFill>
                  <a:srgbClr val="303870"/>
                </a:solidFill>
                <a:latin typeface="Agrandir Wide Bold" panose="020B0604020202020204" charset="0"/>
                <a:ea typeface="Agrandir Wide Bold"/>
                <a:cs typeface="Agrandir Wide Bold"/>
                <a:sym typeface="Agrandir Wide Bold"/>
              </a:rPr>
              <a:t>Acknowledgement and References</a:t>
            </a:r>
          </a:p>
        </p:txBody>
      </p:sp>
      <p:sp>
        <p:nvSpPr>
          <p:cNvPr id="6" name="TextBox 6"/>
          <p:cNvSpPr txBox="1"/>
          <p:nvPr/>
        </p:nvSpPr>
        <p:spPr>
          <a:xfrm>
            <a:off x="321269" y="1979178"/>
            <a:ext cx="16492702" cy="7706089"/>
          </a:xfrm>
          <a:prstGeom prst="rect">
            <a:avLst/>
          </a:prstGeom>
        </p:spPr>
        <p:txBody>
          <a:bodyPr lIns="0" tIns="0" rIns="0" bIns="0" rtlCol="0" anchor="t">
            <a:spAutoFit/>
          </a:bodyPr>
          <a:lstStyle/>
          <a:p>
            <a:pPr algn="l">
              <a:lnSpc>
                <a:spcPts val="4698"/>
              </a:lnSpc>
            </a:pPr>
            <a:r>
              <a:rPr lang="en-US" sz="2669">
                <a:solidFill>
                  <a:srgbClr val="303870"/>
                </a:solidFill>
                <a:latin typeface="The Seasons"/>
                <a:ea typeface="The Seasons"/>
                <a:cs typeface="The Seasons"/>
                <a:sym typeface="The Seasons"/>
              </a:rPr>
              <a:t>We would like to express our </a:t>
            </a:r>
            <a:r>
              <a:rPr lang="en-US" sz="2669" b="1">
                <a:solidFill>
                  <a:srgbClr val="303870"/>
                </a:solidFill>
                <a:latin typeface="The Seasons Bold"/>
                <a:ea typeface="The Seasons Bold"/>
                <a:cs typeface="The Seasons Bold"/>
                <a:sym typeface="The Seasons Bold"/>
              </a:rPr>
              <a:t>heartfelt gratitude</a:t>
            </a:r>
            <a:r>
              <a:rPr lang="en-US" sz="2669">
                <a:solidFill>
                  <a:srgbClr val="303870"/>
                </a:solidFill>
                <a:latin typeface="The Seasons"/>
                <a:ea typeface="The Seasons"/>
                <a:cs typeface="The Seasons"/>
                <a:sym typeface="The Seasons"/>
              </a:rPr>
              <a:t> to the </a:t>
            </a:r>
            <a:r>
              <a:rPr lang="en-US" sz="2669" b="1">
                <a:solidFill>
                  <a:srgbClr val="303870"/>
                </a:solidFill>
                <a:latin typeface="The Seasons Bold"/>
                <a:ea typeface="The Seasons Bold"/>
                <a:cs typeface="The Seasons Bold"/>
                <a:sym typeface="The Seasons Bold"/>
              </a:rPr>
              <a:t>Infosys Springboard Team</a:t>
            </a:r>
            <a:r>
              <a:rPr lang="en-US" sz="2669">
                <a:solidFill>
                  <a:srgbClr val="303870"/>
                </a:solidFill>
                <a:latin typeface="The Seasons"/>
                <a:ea typeface="The Seasons"/>
                <a:cs typeface="The Seasons"/>
                <a:sym typeface="The Seasons"/>
              </a:rPr>
              <a:t> for organizing this valuable internship opportunity and providing a strong learning platform.</a:t>
            </a:r>
          </a:p>
          <a:p>
            <a:pPr algn="l">
              <a:lnSpc>
                <a:spcPts val="4698"/>
              </a:lnSpc>
            </a:pPr>
            <a:r>
              <a:rPr lang="en-US" sz="2669">
                <a:solidFill>
                  <a:srgbClr val="303870"/>
                </a:solidFill>
                <a:latin typeface="The Seasons"/>
                <a:ea typeface="The Seasons"/>
                <a:cs typeface="The Seasons"/>
                <a:sym typeface="The Seasons"/>
              </a:rPr>
              <a:t>We sincerely thank </a:t>
            </a:r>
            <a:r>
              <a:rPr lang="en-US" sz="2669" b="1">
                <a:solidFill>
                  <a:srgbClr val="303870"/>
                </a:solidFill>
                <a:latin typeface="The Seasons Bold"/>
                <a:ea typeface="The Seasons Bold"/>
                <a:cs typeface="The Seasons Bold"/>
                <a:sym typeface="The Seasons Bold"/>
              </a:rPr>
              <a:t>our Mentor</a:t>
            </a:r>
            <a:r>
              <a:rPr lang="en-US" sz="2669">
                <a:solidFill>
                  <a:srgbClr val="303870"/>
                </a:solidFill>
                <a:latin typeface="The Seasons"/>
                <a:ea typeface="The Seasons"/>
                <a:cs typeface="The Seasons"/>
                <a:sym typeface="The Seasons"/>
              </a:rPr>
              <a:t> for her continuous support, guidance, and constructive feedback throughout the project.</a:t>
            </a:r>
          </a:p>
          <a:p>
            <a:pPr algn="l">
              <a:lnSpc>
                <a:spcPts val="4698"/>
              </a:lnSpc>
            </a:pPr>
            <a:r>
              <a:rPr lang="en-US" sz="2669">
                <a:solidFill>
                  <a:srgbClr val="303870"/>
                </a:solidFill>
                <a:latin typeface="The Seasons"/>
                <a:ea typeface="The Seasons"/>
                <a:cs typeface="The Seasons"/>
                <a:sym typeface="The Seasons"/>
              </a:rPr>
              <a:t>We are also grateful to </a:t>
            </a:r>
            <a:r>
              <a:rPr lang="en-US" sz="2669" b="1">
                <a:solidFill>
                  <a:srgbClr val="303870"/>
                </a:solidFill>
                <a:latin typeface="The Seasons Bold"/>
                <a:ea typeface="The Seasons Bold"/>
                <a:cs typeface="The Seasons Bold"/>
                <a:sym typeface="The Seasons Bold"/>
              </a:rPr>
              <a:t>our teammates</a:t>
            </a:r>
            <a:r>
              <a:rPr lang="en-US" sz="2669">
                <a:solidFill>
                  <a:srgbClr val="303870"/>
                </a:solidFill>
                <a:latin typeface="The Seasons"/>
                <a:ea typeface="The Seasons"/>
                <a:cs typeface="The Seasons"/>
                <a:sym typeface="The Seasons"/>
              </a:rPr>
              <a:t> for their collaboration, encouragement, and valuable insights during the project work.</a:t>
            </a:r>
          </a:p>
          <a:p>
            <a:pPr algn="l">
              <a:lnSpc>
                <a:spcPts val="4698"/>
              </a:lnSpc>
            </a:pPr>
            <a:r>
              <a:rPr lang="en-US" sz="2669">
                <a:solidFill>
                  <a:srgbClr val="303870"/>
                </a:solidFill>
                <a:latin typeface="The Seasons"/>
                <a:ea typeface="The Seasons"/>
                <a:cs typeface="The Seasons"/>
                <a:sym typeface="The Seasons"/>
              </a:rPr>
              <a:t>This internship has been a </a:t>
            </a:r>
            <a:r>
              <a:rPr lang="en-US" sz="2669" b="1">
                <a:solidFill>
                  <a:srgbClr val="303870"/>
                </a:solidFill>
                <a:latin typeface="The Seasons Bold"/>
                <a:ea typeface="The Seasons Bold"/>
                <a:cs typeface="The Seasons Bold"/>
                <a:sym typeface="The Seasons Bold"/>
              </a:rPr>
              <a:t>significant step in our professional growth and technical journey</a:t>
            </a:r>
            <a:r>
              <a:rPr lang="en-US" sz="2669">
                <a:solidFill>
                  <a:srgbClr val="303870"/>
                </a:solidFill>
                <a:latin typeface="The Seasons"/>
                <a:ea typeface="The Seasons"/>
                <a:cs typeface="The Seasons"/>
                <a:sym typeface="The Seasons"/>
              </a:rPr>
              <a:t>, helping us strengthen our skills in data analysis and visualization.</a:t>
            </a:r>
          </a:p>
          <a:p>
            <a:pPr algn="l">
              <a:lnSpc>
                <a:spcPts val="4698"/>
              </a:lnSpc>
            </a:pPr>
            <a:endParaRPr lang="en-US" sz="2669">
              <a:solidFill>
                <a:srgbClr val="303870"/>
              </a:solidFill>
              <a:latin typeface="The Seasons"/>
              <a:ea typeface="The Seasons"/>
              <a:cs typeface="The Seasons"/>
              <a:sym typeface="The Seasons"/>
            </a:endParaRPr>
          </a:p>
          <a:p>
            <a:pPr algn="l">
              <a:lnSpc>
                <a:spcPts val="4698"/>
              </a:lnSpc>
            </a:pPr>
            <a:r>
              <a:rPr lang="en-US" sz="2669" b="1">
                <a:solidFill>
                  <a:srgbClr val="303870"/>
                </a:solidFill>
                <a:latin typeface="The Seasons Bold"/>
                <a:ea typeface="The Seasons Bold"/>
                <a:cs typeface="The Seasons Bold"/>
                <a:sym typeface="The Seasons Bold"/>
              </a:rPr>
              <a:t>References</a:t>
            </a:r>
          </a:p>
          <a:p>
            <a:pPr algn="l">
              <a:lnSpc>
                <a:spcPts val="4698"/>
              </a:lnSpc>
            </a:pPr>
            <a:r>
              <a:rPr lang="en-US" sz="2669">
                <a:solidFill>
                  <a:srgbClr val="303870"/>
                </a:solidFill>
                <a:latin typeface="The Seasons"/>
                <a:ea typeface="The Seasons"/>
                <a:cs typeface="The Seasons"/>
                <a:sym typeface="The Seasons"/>
              </a:rPr>
              <a:t>•Microsoft </a:t>
            </a:r>
            <a:r>
              <a:rPr lang="en-US" sz="2669" b="1">
                <a:solidFill>
                  <a:srgbClr val="303870"/>
                </a:solidFill>
                <a:latin typeface="The Seasons Bold"/>
                <a:ea typeface="The Seasons Bold"/>
                <a:cs typeface="The Seasons Bold"/>
                <a:sym typeface="The Seasons Bold"/>
              </a:rPr>
              <a:t>Power BI Documentation</a:t>
            </a:r>
          </a:p>
          <a:p>
            <a:pPr algn="l">
              <a:lnSpc>
                <a:spcPts val="4698"/>
              </a:lnSpc>
            </a:pPr>
            <a:r>
              <a:rPr lang="en-US" sz="2669">
                <a:solidFill>
                  <a:srgbClr val="303870"/>
                </a:solidFill>
                <a:latin typeface="The Seasons"/>
                <a:ea typeface="The Seasons"/>
                <a:cs typeface="The Seasons"/>
                <a:sym typeface="The Seasons"/>
              </a:rPr>
              <a:t>•</a:t>
            </a:r>
            <a:r>
              <a:rPr lang="en-US" sz="2669" b="1">
                <a:solidFill>
                  <a:srgbClr val="303870"/>
                </a:solidFill>
                <a:latin typeface="The Seasons Bold"/>
                <a:ea typeface="The Seasons Bold"/>
                <a:cs typeface="The Seasons Bold"/>
                <a:sym typeface="The Seasons Bold"/>
              </a:rPr>
              <a:t>Infosys Springboard Virtual Internship </a:t>
            </a:r>
            <a:r>
              <a:rPr lang="en-US" sz="2669">
                <a:solidFill>
                  <a:srgbClr val="303870"/>
                </a:solidFill>
                <a:latin typeface="The Seasons"/>
                <a:ea typeface="The Seasons"/>
                <a:cs typeface="The Seasons"/>
                <a:sym typeface="The Seasons"/>
              </a:rPr>
              <a:t>course materials</a:t>
            </a:r>
          </a:p>
          <a:p>
            <a:pPr algn="l">
              <a:lnSpc>
                <a:spcPts val="4698"/>
              </a:lnSpc>
              <a:spcBef>
                <a:spcPct val="0"/>
              </a:spcBef>
            </a:pPr>
            <a:endParaRPr lang="en-US" sz="2669">
              <a:solidFill>
                <a:srgbClr val="303870"/>
              </a:solidFill>
              <a:latin typeface="The Seasons"/>
              <a:ea typeface="The Seasons"/>
              <a:cs typeface="The Seasons"/>
              <a:sym typeface="The Seaso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0"/>
            <a:ext cx="3086100" cy="10287000"/>
            <a:chOff x="0" y="0"/>
            <a:chExt cx="812800" cy="2709333"/>
          </a:xfrm>
        </p:grpSpPr>
        <p:sp>
          <p:nvSpPr>
            <p:cNvPr id="3" name="Freeform 3"/>
            <p:cNvSpPr/>
            <p:nvPr/>
          </p:nvSpPr>
          <p:spPr>
            <a:xfrm>
              <a:off x="0" y="0"/>
              <a:ext cx="812800" cy="2709333"/>
            </a:xfrm>
            <a:custGeom>
              <a:avLst/>
              <a:gdLst/>
              <a:ahLst/>
              <a:cxnLst/>
              <a:rect l="l" t="t" r="r" b="b"/>
              <a:pathLst>
                <a:path w="812800" h="2709333">
                  <a:moveTo>
                    <a:pt x="90311" y="0"/>
                  </a:moveTo>
                  <a:lnTo>
                    <a:pt x="722489" y="0"/>
                  </a:lnTo>
                  <a:cubicBezTo>
                    <a:pt x="746441" y="0"/>
                    <a:pt x="769412" y="9515"/>
                    <a:pt x="786348" y="26452"/>
                  </a:cubicBezTo>
                  <a:cubicBezTo>
                    <a:pt x="803285" y="43388"/>
                    <a:pt x="812800" y="66359"/>
                    <a:pt x="812800" y="90311"/>
                  </a:cubicBezTo>
                  <a:lnTo>
                    <a:pt x="812800" y="2619022"/>
                  </a:lnTo>
                  <a:cubicBezTo>
                    <a:pt x="812800" y="2642974"/>
                    <a:pt x="803285" y="2665945"/>
                    <a:pt x="786348" y="2682882"/>
                  </a:cubicBezTo>
                  <a:cubicBezTo>
                    <a:pt x="769412" y="2699818"/>
                    <a:pt x="746441" y="2709333"/>
                    <a:pt x="722489" y="2709333"/>
                  </a:cubicBezTo>
                  <a:lnTo>
                    <a:pt x="90311" y="2709333"/>
                  </a:lnTo>
                  <a:cubicBezTo>
                    <a:pt x="40434" y="2709333"/>
                    <a:pt x="0" y="2668900"/>
                    <a:pt x="0" y="2619022"/>
                  </a:cubicBezTo>
                  <a:lnTo>
                    <a:pt x="0" y="90311"/>
                  </a:lnTo>
                  <a:cubicBezTo>
                    <a:pt x="0" y="66359"/>
                    <a:pt x="9515" y="43388"/>
                    <a:pt x="26452" y="26452"/>
                  </a:cubicBezTo>
                  <a:cubicBezTo>
                    <a:pt x="43388" y="9515"/>
                    <a:pt x="66359" y="0"/>
                    <a:pt x="90311" y="0"/>
                  </a:cubicBezTo>
                  <a:close/>
                </a:path>
              </a:pathLst>
            </a:custGeom>
            <a:solidFill>
              <a:srgbClr val="303870"/>
            </a:solidFill>
          </p:spPr>
        </p:sp>
        <p:sp>
          <p:nvSpPr>
            <p:cNvPr id="4" name="TextBox 4"/>
            <p:cNvSpPr txBox="1"/>
            <p:nvPr/>
          </p:nvSpPr>
          <p:spPr>
            <a:xfrm>
              <a:off x="0" y="-114300"/>
              <a:ext cx="812800" cy="2823633"/>
            </a:xfrm>
            <a:prstGeom prst="rect">
              <a:avLst/>
            </a:prstGeom>
          </p:spPr>
          <p:txBody>
            <a:bodyPr lIns="50800" tIns="50800" rIns="50800" bIns="50800" rtlCol="0" anchor="ctr"/>
            <a:lstStyle/>
            <a:p>
              <a:pPr algn="ctr">
                <a:lnSpc>
                  <a:spcPts val="3287"/>
                </a:lnSpc>
              </a:pPr>
              <a:endParaRPr/>
            </a:p>
          </p:txBody>
        </p:sp>
      </p:grpSp>
      <p:sp>
        <p:nvSpPr>
          <p:cNvPr id="5" name="TextBox 5"/>
          <p:cNvSpPr txBox="1"/>
          <p:nvPr/>
        </p:nvSpPr>
        <p:spPr>
          <a:xfrm>
            <a:off x="1028700" y="3534337"/>
            <a:ext cx="10208996" cy="1812370"/>
          </a:xfrm>
          <a:prstGeom prst="rect">
            <a:avLst/>
          </a:prstGeom>
        </p:spPr>
        <p:txBody>
          <a:bodyPr lIns="0" tIns="0" rIns="0" bIns="0" rtlCol="0" anchor="t">
            <a:spAutoFit/>
          </a:bodyPr>
          <a:lstStyle/>
          <a:p>
            <a:pPr algn="l">
              <a:lnSpc>
                <a:spcPts val="11791"/>
              </a:lnSpc>
            </a:pPr>
            <a:r>
              <a:rPr lang="en-US" sz="10343" b="1">
                <a:solidFill>
                  <a:srgbClr val="303870"/>
                </a:solidFill>
                <a:latin typeface="Agrandir Wide Bold"/>
                <a:ea typeface="Agrandir Wide Bold"/>
                <a:cs typeface="Agrandir Wide Bold"/>
                <a:sym typeface="Agrandir Wide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0"/>
            <a:ext cx="3086100" cy="10287000"/>
            <a:chOff x="0" y="0"/>
            <a:chExt cx="812800" cy="2709333"/>
          </a:xfrm>
        </p:grpSpPr>
        <p:sp>
          <p:nvSpPr>
            <p:cNvPr id="3" name="Freeform 3"/>
            <p:cNvSpPr/>
            <p:nvPr/>
          </p:nvSpPr>
          <p:spPr>
            <a:xfrm>
              <a:off x="0" y="0"/>
              <a:ext cx="812800" cy="2709333"/>
            </a:xfrm>
            <a:custGeom>
              <a:avLst/>
              <a:gdLst/>
              <a:ahLst/>
              <a:cxnLst/>
              <a:rect l="l" t="t" r="r" b="b"/>
              <a:pathLst>
                <a:path w="812800" h="2709333">
                  <a:moveTo>
                    <a:pt x="90311" y="0"/>
                  </a:moveTo>
                  <a:lnTo>
                    <a:pt x="722489" y="0"/>
                  </a:lnTo>
                  <a:cubicBezTo>
                    <a:pt x="746441" y="0"/>
                    <a:pt x="769412" y="9515"/>
                    <a:pt x="786348" y="26452"/>
                  </a:cubicBezTo>
                  <a:cubicBezTo>
                    <a:pt x="803285" y="43388"/>
                    <a:pt x="812800" y="66359"/>
                    <a:pt x="812800" y="90311"/>
                  </a:cubicBezTo>
                  <a:lnTo>
                    <a:pt x="812800" y="2619022"/>
                  </a:lnTo>
                  <a:cubicBezTo>
                    <a:pt x="812800" y="2642974"/>
                    <a:pt x="803285" y="2665945"/>
                    <a:pt x="786348" y="2682882"/>
                  </a:cubicBezTo>
                  <a:cubicBezTo>
                    <a:pt x="769412" y="2699818"/>
                    <a:pt x="746441" y="2709333"/>
                    <a:pt x="722489" y="2709333"/>
                  </a:cubicBezTo>
                  <a:lnTo>
                    <a:pt x="90311" y="2709333"/>
                  </a:lnTo>
                  <a:cubicBezTo>
                    <a:pt x="40434" y="2709333"/>
                    <a:pt x="0" y="2668900"/>
                    <a:pt x="0" y="2619022"/>
                  </a:cubicBezTo>
                  <a:lnTo>
                    <a:pt x="0" y="90311"/>
                  </a:lnTo>
                  <a:cubicBezTo>
                    <a:pt x="0" y="66359"/>
                    <a:pt x="9515" y="43388"/>
                    <a:pt x="26452" y="26452"/>
                  </a:cubicBezTo>
                  <a:cubicBezTo>
                    <a:pt x="43388" y="9515"/>
                    <a:pt x="66359" y="0"/>
                    <a:pt x="90311" y="0"/>
                  </a:cubicBezTo>
                  <a:close/>
                </a:path>
              </a:pathLst>
            </a:custGeom>
            <a:solidFill>
              <a:srgbClr val="303870"/>
            </a:solidFill>
          </p:spPr>
        </p:sp>
        <p:sp>
          <p:nvSpPr>
            <p:cNvPr id="4" name="TextBox 4"/>
            <p:cNvSpPr txBox="1"/>
            <p:nvPr/>
          </p:nvSpPr>
          <p:spPr>
            <a:xfrm>
              <a:off x="0" y="-114300"/>
              <a:ext cx="812800" cy="2823633"/>
            </a:xfrm>
            <a:prstGeom prst="rect">
              <a:avLst/>
            </a:prstGeom>
          </p:spPr>
          <p:txBody>
            <a:bodyPr lIns="50800" tIns="50800" rIns="50800" bIns="50800" rtlCol="0" anchor="ctr"/>
            <a:lstStyle/>
            <a:p>
              <a:pPr algn="ctr">
                <a:lnSpc>
                  <a:spcPts val="3287"/>
                </a:lnSpc>
              </a:pPr>
              <a:endParaRPr/>
            </a:p>
          </p:txBody>
        </p:sp>
      </p:grpSp>
      <p:sp>
        <p:nvSpPr>
          <p:cNvPr id="5" name="TextBox 5"/>
          <p:cNvSpPr txBox="1"/>
          <p:nvPr/>
        </p:nvSpPr>
        <p:spPr>
          <a:xfrm>
            <a:off x="3699020" y="647700"/>
            <a:ext cx="8264380" cy="999441"/>
          </a:xfrm>
          <a:prstGeom prst="rect">
            <a:avLst/>
          </a:prstGeom>
        </p:spPr>
        <p:txBody>
          <a:bodyPr wrap="square" lIns="0" tIns="0" rIns="0" bIns="0" rtlCol="0" anchor="t">
            <a:spAutoFit/>
          </a:bodyPr>
          <a:lstStyle/>
          <a:p>
            <a:pPr algn="ctr">
              <a:lnSpc>
                <a:spcPts val="8550"/>
              </a:lnSpc>
              <a:spcBef>
                <a:spcPct val="0"/>
              </a:spcBef>
            </a:pPr>
            <a:r>
              <a:rPr lang="en-US" sz="5000" b="1" spc="275" dirty="0">
                <a:solidFill>
                  <a:srgbClr val="303870"/>
                </a:solidFill>
                <a:latin typeface="Agrandir Wide Bold"/>
                <a:ea typeface="Agrandir Wide Bold"/>
                <a:cs typeface="Agrandir Wide Bold"/>
                <a:sym typeface="Agrandir Wide Bold"/>
              </a:rPr>
              <a:t>Title and Objective</a:t>
            </a:r>
          </a:p>
        </p:txBody>
      </p:sp>
      <p:sp>
        <p:nvSpPr>
          <p:cNvPr id="6" name="TextBox 6"/>
          <p:cNvSpPr txBox="1"/>
          <p:nvPr/>
        </p:nvSpPr>
        <p:spPr>
          <a:xfrm>
            <a:off x="271640" y="2290143"/>
            <a:ext cx="16791704" cy="5538760"/>
          </a:xfrm>
          <a:prstGeom prst="rect">
            <a:avLst/>
          </a:prstGeom>
        </p:spPr>
        <p:txBody>
          <a:bodyPr lIns="0" tIns="0" rIns="0" bIns="0" rtlCol="0" anchor="t">
            <a:spAutoFit/>
          </a:bodyPr>
          <a:lstStyle/>
          <a:p>
            <a:pPr algn="l">
              <a:lnSpc>
                <a:spcPts val="5300"/>
              </a:lnSpc>
              <a:spcBef>
                <a:spcPct val="0"/>
              </a:spcBef>
            </a:pPr>
            <a:r>
              <a:rPr lang="en-US" sz="3099" b="1" spc="170" dirty="0">
                <a:solidFill>
                  <a:srgbClr val="000000"/>
                </a:solidFill>
                <a:latin typeface="The Seasons Bold"/>
                <a:ea typeface="The Seasons Bold"/>
                <a:cs typeface="The Seasons Bold"/>
                <a:sym typeface="The Seasons Bold"/>
              </a:rPr>
              <a:t>Objective:</a:t>
            </a:r>
          </a:p>
          <a:p>
            <a:pPr marL="604519" lvl="1" indent="-302260" algn="l">
              <a:lnSpc>
                <a:spcPts val="4787"/>
              </a:lnSpc>
              <a:buFont typeface="Arial"/>
              <a:buChar char="•"/>
            </a:pPr>
            <a:r>
              <a:rPr lang="en-US" sz="2799" spc="153" dirty="0">
                <a:solidFill>
                  <a:srgbClr val="000000"/>
                </a:solidFill>
                <a:latin typeface="The Seasons"/>
                <a:ea typeface="The Seasons"/>
                <a:cs typeface="The Seasons"/>
                <a:sym typeface="The Seasons"/>
              </a:rPr>
              <a:t>•Decode Customer Personas: To transform demographic data (Age, Income, Occupation) into "Customer Profile Intelligence" that identifies who the high-value diners are.</a:t>
            </a:r>
          </a:p>
          <a:p>
            <a:pPr marL="604519" lvl="1" indent="-302260" algn="l">
              <a:lnSpc>
                <a:spcPts val="4787"/>
              </a:lnSpc>
              <a:buFont typeface="Arial"/>
              <a:buChar char="•"/>
            </a:pPr>
            <a:r>
              <a:rPr lang="en-US" sz="2799" spc="153" dirty="0">
                <a:solidFill>
                  <a:srgbClr val="000000"/>
                </a:solidFill>
                <a:latin typeface="The Seasons"/>
                <a:ea typeface="The Seasons"/>
                <a:cs typeface="The Seasons"/>
                <a:sym typeface="The Seasons"/>
              </a:rPr>
              <a:t>•Analyze Ordering Ecosystems: To map "Ordering Patterns &amp; Platform Behavior," determining whether customers prefer direct interaction or digital delivery apps.</a:t>
            </a:r>
          </a:p>
          <a:p>
            <a:pPr marL="604519" lvl="1" indent="-302260" algn="l">
              <a:lnSpc>
                <a:spcPts val="4787"/>
              </a:lnSpc>
              <a:buFont typeface="Arial"/>
              <a:buChar char="•"/>
            </a:pPr>
            <a:r>
              <a:rPr lang="en-US" sz="2799" spc="153" dirty="0">
                <a:solidFill>
                  <a:srgbClr val="000000"/>
                </a:solidFill>
                <a:latin typeface="The Seasons"/>
                <a:ea typeface="The Seasons"/>
                <a:cs typeface="The Seasons"/>
                <a:sym typeface="The Seasons"/>
              </a:rPr>
              <a:t>•Evaluate Service Excellence: To measure "Delivery Experience &amp; Quality" by correlating wait times and food freshness with overall customer satisfaction ratings.</a:t>
            </a:r>
          </a:p>
          <a:p>
            <a:pPr marL="604519" lvl="1" indent="-302260" algn="l">
              <a:lnSpc>
                <a:spcPts val="4787"/>
              </a:lnSpc>
              <a:buFont typeface="Arial"/>
              <a:buChar char="•"/>
            </a:pPr>
            <a:r>
              <a:rPr lang="en-US" sz="2799" spc="153" dirty="0">
                <a:solidFill>
                  <a:srgbClr val="000000"/>
                </a:solidFill>
                <a:latin typeface="The Seasons"/>
                <a:ea typeface="The Seasons"/>
                <a:cs typeface="The Seasons"/>
                <a:sym typeface="The Seasons"/>
              </a:rPr>
              <a:t>•Identify Market Drivers: To uncover "Cuisine Performance &amp; Influence Factors" (like discounts and health concerns) to help restaurants optimize their menus and promotions.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0"/>
            <a:ext cx="3086100" cy="10287000"/>
            <a:chOff x="0" y="0"/>
            <a:chExt cx="812800" cy="2709333"/>
          </a:xfrm>
        </p:grpSpPr>
        <p:sp>
          <p:nvSpPr>
            <p:cNvPr id="3" name="Freeform 3"/>
            <p:cNvSpPr/>
            <p:nvPr/>
          </p:nvSpPr>
          <p:spPr>
            <a:xfrm>
              <a:off x="0" y="0"/>
              <a:ext cx="812800" cy="2709333"/>
            </a:xfrm>
            <a:custGeom>
              <a:avLst/>
              <a:gdLst/>
              <a:ahLst/>
              <a:cxnLst/>
              <a:rect l="l" t="t" r="r" b="b"/>
              <a:pathLst>
                <a:path w="812800" h="2709333">
                  <a:moveTo>
                    <a:pt x="90311" y="0"/>
                  </a:moveTo>
                  <a:lnTo>
                    <a:pt x="722489" y="0"/>
                  </a:lnTo>
                  <a:cubicBezTo>
                    <a:pt x="746441" y="0"/>
                    <a:pt x="769412" y="9515"/>
                    <a:pt x="786348" y="26452"/>
                  </a:cubicBezTo>
                  <a:cubicBezTo>
                    <a:pt x="803285" y="43388"/>
                    <a:pt x="812800" y="66359"/>
                    <a:pt x="812800" y="90311"/>
                  </a:cubicBezTo>
                  <a:lnTo>
                    <a:pt x="812800" y="2619022"/>
                  </a:lnTo>
                  <a:cubicBezTo>
                    <a:pt x="812800" y="2642974"/>
                    <a:pt x="803285" y="2665945"/>
                    <a:pt x="786348" y="2682882"/>
                  </a:cubicBezTo>
                  <a:cubicBezTo>
                    <a:pt x="769412" y="2699818"/>
                    <a:pt x="746441" y="2709333"/>
                    <a:pt x="722489" y="2709333"/>
                  </a:cubicBezTo>
                  <a:lnTo>
                    <a:pt x="90311" y="2709333"/>
                  </a:lnTo>
                  <a:cubicBezTo>
                    <a:pt x="40434" y="2709333"/>
                    <a:pt x="0" y="2668900"/>
                    <a:pt x="0" y="2619022"/>
                  </a:cubicBezTo>
                  <a:lnTo>
                    <a:pt x="0" y="90311"/>
                  </a:lnTo>
                  <a:cubicBezTo>
                    <a:pt x="0" y="66359"/>
                    <a:pt x="9515" y="43388"/>
                    <a:pt x="26452" y="26452"/>
                  </a:cubicBezTo>
                  <a:cubicBezTo>
                    <a:pt x="43388" y="9515"/>
                    <a:pt x="66359" y="0"/>
                    <a:pt x="90311" y="0"/>
                  </a:cubicBezTo>
                  <a:close/>
                </a:path>
              </a:pathLst>
            </a:custGeom>
            <a:solidFill>
              <a:srgbClr val="303870"/>
            </a:solidFill>
          </p:spPr>
        </p:sp>
        <p:sp>
          <p:nvSpPr>
            <p:cNvPr id="4" name="TextBox 4"/>
            <p:cNvSpPr txBox="1"/>
            <p:nvPr/>
          </p:nvSpPr>
          <p:spPr>
            <a:xfrm>
              <a:off x="0" y="-114300"/>
              <a:ext cx="812800" cy="2823633"/>
            </a:xfrm>
            <a:prstGeom prst="rect">
              <a:avLst/>
            </a:prstGeom>
          </p:spPr>
          <p:txBody>
            <a:bodyPr lIns="50800" tIns="50800" rIns="50800" bIns="50800" rtlCol="0" anchor="ctr"/>
            <a:lstStyle/>
            <a:p>
              <a:pPr algn="ctr">
                <a:lnSpc>
                  <a:spcPts val="3287"/>
                </a:lnSpc>
              </a:pPr>
              <a:endParaRPr/>
            </a:p>
          </p:txBody>
        </p:sp>
      </p:grpSp>
      <p:sp>
        <p:nvSpPr>
          <p:cNvPr id="5" name="TextBox 5"/>
          <p:cNvSpPr txBox="1"/>
          <p:nvPr/>
        </p:nvSpPr>
        <p:spPr>
          <a:xfrm>
            <a:off x="178132" y="-112395"/>
            <a:ext cx="15504693" cy="1133475"/>
          </a:xfrm>
          <a:prstGeom prst="rect">
            <a:avLst/>
          </a:prstGeom>
        </p:spPr>
        <p:txBody>
          <a:bodyPr lIns="0" tIns="0" rIns="0" bIns="0" rtlCol="0" anchor="t">
            <a:spAutoFit/>
          </a:bodyPr>
          <a:lstStyle/>
          <a:p>
            <a:pPr algn="ctr">
              <a:lnSpc>
                <a:spcPts val="8549"/>
              </a:lnSpc>
              <a:spcBef>
                <a:spcPct val="0"/>
              </a:spcBef>
            </a:pPr>
            <a:r>
              <a:rPr lang="en-US" sz="4999" b="1" spc="274">
                <a:solidFill>
                  <a:srgbClr val="303870"/>
                </a:solidFill>
                <a:latin typeface="Agrandir Wide Bold"/>
                <a:ea typeface="Agrandir Wide Bold"/>
                <a:cs typeface="Agrandir Wide Bold"/>
                <a:sym typeface="Agrandir Wide Bold"/>
              </a:rPr>
              <a:t>Execution &amp; Milestone Reviews</a:t>
            </a:r>
          </a:p>
        </p:txBody>
      </p:sp>
      <p:sp>
        <p:nvSpPr>
          <p:cNvPr id="6" name="TextBox 6"/>
          <p:cNvSpPr txBox="1"/>
          <p:nvPr/>
        </p:nvSpPr>
        <p:spPr>
          <a:xfrm>
            <a:off x="380751" y="1033843"/>
            <a:ext cx="16878549" cy="8802434"/>
          </a:xfrm>
          <a:prstGeom prst="rect">
            <a:avLst/>
          </a:prstGeom>
        </p:spPr>
        <p:txBody>
          <a:bodyPr lIns="0" tIns="0" rIns="0" bIns="0" rtlCol="0" anchor="t">
            <a:spAutoFit/>
          </a:bodyPr>
          <a:lstStyle/>
          <a:p>
            <a:pPr algn="l">
              <a:lnSpc>
                <a:spcPts val="5300"/>
              </a:lnSpc>
              <a:spcBef>
                <a:spcPct val="0"/>
              </a:spcBef>
            </a:pPr>
            <a:r>
              <a:rPr lang="en-US" sz="3099" b="1" spc="170">
                <a:solidFill>
                  <a:srgbClr val="303870"/>
                </a:solidFill>
                <a:latin typeface="The Seasons Bold"/>
                <a:ea typeface="The Seasons Bold"/>
                <a:cs typeface="The Seasons Bold"/>
                <a:sym typeface="The Seasons Bold"/>
              </a:rPr>
              <a:t>Dataset Source:</a:t>
            </a:r>
            <a:r>
              <a:rPr lang="en-US" sz="3099" spc="170">
                <a:solidFill>
                  <a:srgbClr val="000000"/>
                </a:solidFill>
                <a:latin typeface="The Seasons"/>
                <a:ea typeface="The Seasons"/>
                <a:cs typeface="The Seasons"/>
                <a:sym typeface="The Seasons"/>
              </a:rPr>
              <a:t> The dataset (order final.xlsx) contains 388 records of customer orders with 35 features including Age, Gender, Monthly Income, Rating, and Food Preferences.</a:t>
            </a:r>
          </a:p>
          <a:p>
            <a:pPr algn="l">
              <a:lnSpc>
                <a:spcPts val="5300"/>
              </a:lnSpc>
              <a:spcBef>
                <a:spcPct val="0"/>
              </a:spcBef>
            </a:pPr>
            <a:r>
              <a:rPr lang="en-US" sz="3099" b="1" spc="170">
                <a:solidFill>
                  <a:srgbClr val="303870"/>
                </a:solidFill>
                <a:latin typeface="The Seasons Bold"/>
                <a:ea typeface="The Seasons Bold"/>
                <a:cs typeface="The Seasons Bold"/>
                <a:sym typeface="The Seasons Bold"/>
              </a:rPr>
              <a:t>Milestone Breakdown:</a:t>
            </a:r>
          </a:p>
          <a:p>
            <a:pPr algn="l">
              <a:lnSpc>
                <a:spcPts val="5300"/>
              </a:lnSpc>
              <a:spcBef>
                <a:spcPct val="0"/>
              </a:spcBef>
            </a:pPr>
            <a:endParaRPr lang="en-US" sz="3099" b="1" spc="170">
              <a:solidFill>
                <a:srgbClr val="303870"/>
              </a:solidFill>
              <a:latin typeface="The Seasons Bold"/>
              <a:ea typeface="The Seasons Bold"/>
              <a:cs typeface="The Seasons Bold"/>
              <a:sym typeface="The Seasons Bold"/>
            </a:endParaRPr>
          </a:p>
          <a:p>
            <a:pPr algn="l">
              <a:lnSpc>
                <a:spcPts val="5129"/>
              </a:lnSpc>
              <a:spcBef>
                <a:spcPct val="0"/>
              </a:spcBef>
            </a:pPr>
            <a:r>
              <a:rPr lang="en-US" sz="2999" spc="164">
                <a:solidFill>
                  <a:srgbClr val="000000"/>
                </a:solidFill>
                <a:latin typeface="Agrandir Wide"/>
                <a:ea typeface="Agrandir Wide"/>
                <a:cs typeface="Agrandir Wide"/>
                <a:sym typeface="Agrandir Wide"/>
              </a:rPr>
              <a:t>    </a:t>
            </a:r>
            <a:r>
              <a:rPr lang="en-US" sz="2999" b="1" spc="164">
                <a:solidFill>
                  <a:srgbClr val="000000"/>
                </a:solidFill>
                <a:latin typeface="Agrandir Wide Bold"/>
                <a:ea typeface="Agrandir Wide Bold"/>
                <a:cs typeface="Agrandir Wide Bold"/>
                <a:sym typeface="Agrandir Wide Bold"/>
              </a:rPr>
              <a:t>Milestone 1 :- Data Understanding &amp; Preparation </a:t>
            </a:r>
          </a:p>
          <a:p>
            <a:pPr marL="604519" lvl="1" indent="-302260" algn="l">
              <a:lnSpc>
                <a:spcPts val="4787"/>
              </a:lnSpc>
              <a:spcBef>
                <a:spcPct val="0"/>
              </a:spcBef>
              <a:buFont typeface="Arial"/>
              <a:buChar char="•"/>
            </a:pPr>
            <a:r>
              <a:rPr lang="en-US" sz="2799" spc="153">
                <a:solidFill>
                  <a:srgbClr val="000000"/>
                </a:solidFill>
                <a:latin typeface="The Seasons"/>
                <a:ea typeface="The Seasons"/>
                <a:cs typeface="The Seasons"/>
                <a:sym typeface="The Seasons"/>
              </a:rPr>
              <a:t>Data cleaning, handling missing and inconsistent values, standardizing categorical fields, and understanding the dataset structure. This stage focused on identifying key attributes related to customers, orders, services, and external factors to ensure accurate analysis.</a:t>
            </a:r>
          </a:p>
          <a:p>
            <a:pPr algn="l">
              <a:lnSpc>
                <a:spcPts val="4787"/>
              </a:lnSpc>
              <a:spcBef>
                <a:spcPct val="0"/>
              </a:spcBef>
            </a:pPr>
            <a:endParaRPr lang="en-US" sz="2799" spc="153">
              <a:solidFill>
                <a:srgbClr val="000000"/>
              </a:solidFill>
              <a:latin typeface="The Seasons"/>
              <a:ea typeface="The Seasons"/>
              <a:cs typeface="The Seasons"/>
              <a:sym typeface="The Seasons"/>
            </a:endParaRPr>
          </a:p>
          <a:p>
            <a:pPr algn="l">
              <a:lnSpc>
                <a:spcPts val="5129"/>
              </a:lnSpc>
              <a:spcBef>
                <a:spcPct val="0"/>
              </a:spcBef>
            </a:pPr>
            <a:r>
              <a:rPr lang="en-US" sz="2999" spc="164">
                <a:solidFill>
                  <a:srgbClr val="000000"/>
                </a:solidFill>
                <a:latin typeface="Agrandir Wide"/>
                <a:ea typeface="Agrandir Wide"/>
                <a:cs typeface="Agrandir Wide"/>
                <a:sym typeface="Agrandir Wide"/>
              </a:rPr>
              <a:t>    </a:t>
            </a:r>
            <a:r>
              <a:rPr lang="en-US" sz="2999" b="1" spc="164">
                <a:solidFill>
                  <a:srgbClr val="000000"/>
                </a:solidFill>
                <a:latin typeface="Agrandir Wide Bold"/>
                <a:ea typeface="Agrandir Wide Bold"/>
                <a:cs typeface="Agrandir Wide Bold"/>
                <a:sym typeface="Agrandir Wide Bold"/>
              </a:rPr>
              <a:t>Milestone 2 :- Core Dashboard Development </a:t>
            </a:r>
          </a:p>
          <a:p>
            <a:pPr marL="604519" lvl="1" indent="-302260" algn="l">
              <a:lnSpc>
                <a:spcPts val="4787"/>
              </a:lnSpc>
              <a:spcBef>
                <a:spcPct val="0"/>
              </a:spcBef>
              <a:buFont typeface="Arial"/>
              <a:buChar char="•"/>
            </a:pPr>
            <a:r>
              <a:rPr lang="en-US" sz="2799" spc="153">
                <a:solidFill>
                  <a:srgbClr val="000000"/>
                </a:solidFill>
                <a:latin typeface="The Seasons"/>
                <a:ea typeface="The Seasons"/>
                <a:cs typeface="The Seasons"/>
                <a:sym typeface="The Seasons"/>
              </a:rPr>
              <a:t>Development of the </a:t>
            </a:r>
            <a:r>
              <a:rPr lang="en-US" sz="2799" b="1" spc="153">
                <a:solidFill>
                  <a:srgbClr val="000000"/>
                </a:solidFill>
                <a:latin typeface="The Seasons Bold"/>
                <a:ea typeface="The Seasons Bold"/>
                <a:cs typeface="The Seasons Bold"/>
                <a:sym typeface="The Seasons Bold"/>
              </a:rPr>
              <a:t>Customer Profile Intelligence, Order &amp; Food Preference Analysis,</a:t>
            </a:r>
            <a:r>
              <a:rPr lang="en-US" sz="2799" spc="153">
                <a:solidFill>
                  <a:srgbClr val="000000"/>
                </a:solidFill>
                <a:latin typeface="The Seasons"/>
                <a:ea typeface="The Seasons"/>
                <a:cs typeface="The Seasons"/>
                <a:sym typeface="The Seasons"/>
              </a:rPr>
              <a:t> and </a:t>
            </a:r>
            <a:r>
              <a:rPr lang="en-US" sz="2799" b="1" spc="153">
                <a:solidFill>
                  <a:srgbClr val="000000"/>
                </a:solidFill>
                <a:latin typeface="The Seasons Bold"/>
                <a:ea typeface="The Seasons Bold"/>
                <a:cs typeface="The Seasons Bold"/>
                <a:sym typeface="The Seasons Bold"/>
              </a:rPr>
              <a:t>Ordering Patterns &amp; Platform Behaviour dashboards.</a:t>
            </a:r>
            <a:r>
              <a:rPr lang="en-US" sz="2799" spc="153">
                <a:solidFill>
                  <a:srgbClr val="000000"/>
                </a:solidFill>
                <a:latin typeface="The Seasons"/>
                <a:ea typeface="The Seasons"/>
                <a:cs typeface="The Seasons"/>
                <a:sym typeface="The Seasons"/>
              </a:rPr>
              <a:t> These dashboards focus on customer demographics, food preferences, ordering platforms, and time-based ordering behavior.</a:t>
            </a:r>
          </a:p>
          <a:p>
            <a:pPr algn="l">
              <a:lnSpc>
                <a:spcPts val="4787"/>
              </a:lnSpc>
            </a:pPr>
            <a:endParaRPr lang="en-US" sz="2799" spc="153">
              <a:solidFill>
                <a:srgbClr val="000000"/>
              </a:solidFill>
              <a:latin typeface="The Seasons"/>
              <a:ea typeface="The Seasons"/>
              <a:cs typeface="The Seasons"/>
              <a:sym typeface="The Seaso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sp>
        <p:nvSpPr>
          <p:cNvPr id="2" name="TextBox 2"/>
          <p:cNvSpPr txBox="1"/>
          <p:nvPr/>
        </p:nvSpPr>
        <p:spPr>
          <a:xfrm>
            <a:off x="514350" y="622036"/>
            <a:ext cx="17773650" cy="2625090"/>
          </a:xfrm>
          <a:prstGeom prst="rect">
            <a:avLst/>
          </a:prstGeom>
        </p:spPr>
        <p:txBody>
          <a:bodyPr lIns="0" tIns="0" rIns="0" bIns="0" rtlCol="0" anchor="t">
            <a:spAutoFit/>
          </a:bodyPr>
          <a:lstStyle/>
          <a:p>
            <a:pPr algn="l">
              <a:lnSpc>
                <a:spcPts val="5129"/>
              </a:lnSpc>
              <a:spcBef>
                <a:spcPct val="0"/>
              </a:spcBef>
            </a:pPr>
            <a:r>
              <a:rPr lang="en-US" sz="2999" b="1" spc="164">
                <a:solidFill>
                  <a:srgbClr val="000000"/>
                </a:solidFill>
                <a:latin typeface="Agrandir Wide Bold"/>
                <a:ea typeface="Agrandir Wide Bold"/>
                <a:cs typeface="Agrandir Wide Bold"/>
                <a:sym typeface="Agrandir Wide Bold"/>
              </a:rPr>
              <a:t>Milestone 3 :- Service &amp; Decision Analysis </a:t>
            </a:r>
          </a:p>
          <a:p>
            <a:pPr algn="l">
              <a:lnSpc>
                <a:spcPts val="5129"/>
              </a:lnSpc>
              <a:spcBef>
                <a:spcPct val="0"/>
              </a:spcBef>
            </a:pPr>
            <a:r>
              <a:rPr lang="en-US" sz="2999" spc="164">
                <a:solidFill>
                  <a:srgbClr val="000000"/>
                </a:solidFill>
                <a:latin typeface="The Seasons"/>
                <a:ea typeface="The Seasons"/>
                <a:cs typeface="The Seasons"/>
                <a:sym typeface="The Seasons"/>
              </a:rPr>
              <a:t>Deep analysis of Delivery Experience &amp; Service Quality and Customer Decision &amp; Influence Factors. This phase evaluates service satisfaction, affordability, payment preferences, ratings influence, and decision-making drivers.</a:t>
            </a:r>
          </a:p>
        </p:txBody>
      </p:sp>
      <p:sp>
        <p:nvSpPr>
          <p:cNvPr id="3" name="TextBox 3"/>
          <p:cNvSpPr txBox="1"/>
          <p:nvPr/>
        </p:nvSpPr>
        <p:spPr>
          <a:xfrm>
            <a:off x="269419" y="4318268"/>
            <a:ext cx="17259300" cy="2625090"/>
          </a:xfrm>
          <a:prstGeom prst="rect">
            <a:avLst/>
          </a:prstGeom>
        </p:spPr>
        <p:txBody>
          <a:bodyPr lIns="0" tIns="0" rIns="0" bIns="0" rtlCol="0" anchor="t">
            <a:spAutoFit/>
          </a:bodyPr>
          <a:lstStyle/>
          <a:p>
            <a:pPr algn="l">
              <a:lnSpc>
                <a:spcPts val="5129"/>
              </a:lnSpc>
              <a:spcBef>
                <a:spcPct val="0"/>
              </a:spcBef>
            </a:pPr>
            <a:r>
              <a:rPr lang="en-US" sz="2999" b="1" spc="164">
                <a:solidFill>
                  <a:srgbClr val="000000"/>
                </a:solidFill>
                <a:latin typeface="Agrandir Wide Bold"/>
                <a:ea typeface="Agrandir Wide Bold"/>
                <a:cs typeface="Agrandir Wide Bold"/>
                <a:sym typeface="Agrandir Wide Bold"/>
              </a:rPr>
              <a:t>Milestone 4 :- Strategic &amp; Performance Insights </a:t>
            </a:r>
          </a:p>
          <a:p>
            <a:pPr algn="l">
              <a:lnSpc>
                <a:spcPts val="5129"/>
              </a:lnSpc>
              <a:spcBef>
                <a:spcPct val="0"/>
              </a:spcBef>
            </a:pPr>
            <a:r>
              <a:rPr lang="en-US" sz="2999" spc="164">
                <a:solidFill>
                  <a:srgbClr val="000000"/>
                </a:solidFill>
                <a:latin typeface="The Seasons"/>
                <a:ea typeface="The Seasons"/>
                <a:cs typeface="The Seasons"/>
                <a:sym typeface="The Seasons"/>
              </a:rPr>
              <a:t>Analysis of Restaurant &amp; Cuisine Performance Insights and Promotion, Time &amp; External Impact Analysis, focusing on cuisine trends, regional performance, promotional impact, and external factors such as temperature and time.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a:extLst>
            <a:ext uri="{FF2B5EF4-FFF2-40B4-BE49-F238E27FC236}">
              <a16:creationId xmlns:a16="http://schemas.microsoft.com/office/drawing/2014/main" id="{5F801B73-4508-B1ED-E054-EABF1324E99C}"/>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120B5DBA-8094-F49F-A00B-995BB502DB4B}"/>
              </a:ext>
            </a:extLst>
          </p:cNvPr>
          <p:cNvSpPr txBox="1"/>
          <p:nvPr/>
        </p:nvSpPr>
        <p:spPr>
          <a:xfrm>
            <a:off x="514350" y="622036"/>
            <a:ext cx="17773650" cy="585481"/>
          </a:xfrm>
          <a:prstGeom prst="rect">
            <a:avLst/>
          </a:prstGeom>
        </p:spPr>
        <p:txBody>
          <a:bodyPr lIns="0" tIns="0" rIns="0" bIns="0" rtlCol="0" anchor="t">
            <a:spAutoFit/>
          </a:bodyPr>
          <a:lstStyle/>
          <a:p>
            <a:pPr algn="l">
              <a:lnSpc>
                <a:spcPts val="5129"/>
              </a:lnSpc>
              <a:spcBef>
                <a:spcPct val="0"/>
              </a:spcBef>
            </a:pPr>
            <a:endParaRPr lang="en-US" sz="2999" spc="164" dirty="0">
              <a:solidFill>
                <a:srgbClr val="000000"/>
              </a:solidFill>
              <a:latin typeface="The Seasons"/>
              <a:ea typeface="The Seasons"/>
              <a:cs typeface="The Seasons"/>
              <a:sym typeface="The Seasons"/>
            </a:endParaRPr>
          </a:p>
        </p:txBody>
      </p:sp>
      <p:sp>
        <p:nvSpPr>
          <p:cNvPr id="3" name="TextBox 3">
            <a:extLst>
              <a:ext uri="{FF2B5EF4-FFF2-40B4-BE49-F238E27FC236}">
                <a16:creationId xmlns:a16="http://schemas.microsoft.com/office/drawing/2014/main" id="{B4305952-0712-4EA9-DE9F-BE420E38C5C9}"/>
              </a:ext>
            </a:extLst>
          </p:cNvPr>
          <p:cNvSpPr txBox="1"/>
          <p:nvPr/>
        </p:nvSpPr>
        <p:spPr>
          <a:xfrm>
            <a:off x="269419" y="4318268"/>
            <a:ext cx="17259300" cy="585481"/>
          </a:xfrm>
          <a:prstGeom prst="rect">
            <a:avLst/>
          </a:prstGeom>
        </p:spPr>
        <p:txBody>
          <a:bodyPr lIns="0" tIns="0" rIns="0" bIns="0" rtlCol="0" anchor="t">
            <a:spAutoFit/>
          </a:bodyPr>
          <a:lstStyle/>
          <a:p>
            <a:pPr algn="l">
              <a:lnSpc>
                <a:spcPts val="5129"/>
              </a:lnSpc>
              <a:spcBef>
                <a:spcPct val="0"/>
              </a:spcBef>
            </a:pPr>
            <a:endParaRPr lang="en-US" sz="2999" spc="164" dirty="0">
              <a:solidFill>
                <a:srgbClr val="000000"/>
              </a:solidFill>
              <a:latin typeface="The Seasons"/>
              <a:ea typeface="The Seasons"/>
              <a:cs typeface="The Seasons"/>
              <a:sym typeface="The Seasons"/>
            </a:endParaRPr>
          </a:p>
        </p:txBody>
      </p:sp>
      <p:pic>
        <p:nvPicPr>
          <p:cNvPr id="5" name="Picture 4">
            <a:extLst>
              <a:ext uri="{FF2B5EF4-FFF2-40B4-BE49-F238E27FC236}">
                <a16:creationId xmlns:a16="http://schemas.microsoft.com/office/drawing/2014/main" id="{C0B26867-25C9-FE4A-1B7E-61764CB631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967" y="1569660"/>
            <a:ext cx="5486400" cy="4873370"/>
          </a:xfrm>
          <a:prstGeom prst="rect">
            <a:avLst/>
          </a:prstGeom>
        </p:spPr>
      </p:pic>
      <p:pic>
        <p:nvPicPr>
          <p:cNvPr id="7" name="Picture 6">
            <a:extLst>
              <a:ext uri="{FF2B5EF4-FFF2-40B4-BE49-F238E27FC236}">
                <a16:creationId xmlns:a16="http://schemas.microsoft.com/office/drawing/2014/main" id="{2D87594B-056C-30EC-0085-40B961C5D6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7975" y="1588830"/>
            <a:ext cx="5486400" cy="4854200"/>
          </a:xfrm>
          <a:prstGeom prst="rect">
            <a:avLst/>
          </a:prstGeom>
        </p:spPr>
      </p:pic>
      <p:pic>
        <p:nvPicPr>
          <p:cNvPr id="9" name="Picture 8">
            <a:extLst>
              <a:ext uri="{FF2B5EF4-FFF2-40B4-BE49-F238E27FC236}">
                <a16:creationId xmlns:a16="http://schemas.microsoft.com/office/drawing/2014/main" id="{85324958-2262-E11B-9D94-3CC19B0ADF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10887" y="914776"/>
            <a:ext cx="5257186" cy="4903838"/>
          </a:xfrm>
          <a:prstGeom prst="rect">
            <a:avLst/>
          </a:prstGeom>
        </p:spPr>
      </p:pic>
      <p:pic>
        <p:nvPicPr>
          <p:cNvPr id="11" name="Picture 10">
            <a:extLst>
              <a:ext uri="{FF2B5EF4-FFF2-40B4-BE49-F238E27FC236}">
                <a16:creationId xmlns:a16="http://schemas.microsoft.com/office/drawing/2014/main" id="{AFB39CD4-26E9-4696-D578-29DA10196B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622164" y="5914424"/>
            <a:ext cx="5257186" cy="4351424"/>
          </a:xfrm>
          <a:prstGeom prst="rect">
            <a:avLst/>
          </a:prstGeom>
        </p:spPr>
      </p:pic>
      <p:sp>
        <p:nvSpPr>
          <p:cNvPr id="13" name="TextBox 12">
            <a:extLst>
              <a:ext uri="{FF2B5EF4-FFF2-40B4-BE49-F238E27FC236}">
                <a16:creationId xmlns:a16="http://schemas.microsoft.com/office/drawing/2014/main" id="{1060077C-7C5D-2B27-83DC-6715D0F00B8A}"/>
              </a:ext>
            </a:extLst>
          </p:cNvPr>
          <p:cNvSpPr txBox="1"/>
          <p:nvPr/>
        </p:nvSpPr>
        <p:spPr>
          <a:xfrm>
            <a:off x="1246236" y="0"/>
            <a:ext cx="10744724" cy="1569660"/>
          </a:xfrm>
          <a:prstGeom prst="rect">
            <a:avLst/>
          </a:prstGeom>
          <a:noFill/>
        </p:spPr>
        <p:txBody>
          <a:bodyPr wrap="square">
            <a:spAutoFit/>
          </a:bodyPr>
          <a:lstStyle/>
          <a:p>
            <a:r>
              <a:rPr lang="en-US" sz="4800" b="1" dirty="0">
                <a:latin typeface="Arial Black" panose="020B0A04020102020204" pitchFamily="34" charset="0"/>
              </a:rPr>
              <a:t>Project execution and milestones</a:t>
            </a:r>
          </a:p>
        </p:txBody>
      </p:sp>
    </p:spTree>
    <p:extLst>
      <p:ext uri="{BB962C8B-B14F-4D97-AF65-F5344CB8AC3E}">
        <p14:creationId xmlns:p14="http://schemas.microsoft.com/office/powerpoint/2010/main" val="69201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a:extLst>
            <a:ext uri="{FF2B5EF4-FFF2-40B4-BE49-F238E27FC236}">
              <a16:creationId xmlns:a16="http://schemas.microsoft.com/office/drawing/2014/main" id="{884B43D7-F143-2737-1167-D34B63320818}"/>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1556A4EF-BCC0-B73C-E1D0-B18A6BC805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1" y="622036"/>
            <a:ext cx="17087850" cy="9169664"/>
          </a:xfrm>
          <a:prstGeom prst="rect">
            <a:avLst/>
          </a:prstGeom>
        </p:spPr>
      </p:pic>
    </p:spTree>
    <p:extLst>
      <p:ext uri="{BB962C8B-B14F-4D97-AF65-F5344CB8AC3E}">
        <p14:creationId xmlns:p14="http://schemas.microsoft.com/office/powerpoint/2010/main" val="30972105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sp>
        <p:nvSpPr>
          <p:cNvPr id="2" name="Freeform 2"/>
          <p:cNvSpPr/>
          <p:nvPr/>
        </p:nvSpPr>
        <p:spPr>
          <a:xfrm>
            <a:off x="4572000" y="100253"/>
            <a:ext cx="6096001" cy="5699404"/>
          </a:xfrm>
          <a:custGeom>
            <a:avLst/>
            <a:gdLst/>
            <a:ahLst/>
            <a:cxnLst/>
            <a:rect l="l" t="t" r="r" b="b"/>
            <a:pathLst>
              <a:path w="5329364" h="5466014">
                <a:moveTo>
                  <a:pt x="0" y="0"/>
                </a:moveTo>
                <a:lnTo>
                  <a:pt x="5329364" y="0"/>
                </a:lnTo>
                <a:lnTo>
                  <a:pt x="5329364" y="5466015"/>
                </a:lnTo>
                <a:lnTo>
                  <a:pt x="0" y="5466015"/>
                </a:lnTo>
                <a:lnTo>
                  <a:pt x="0" y="0"/>
                </a:lnTo>
                <a:close/>
              </a:path>
            </a:pathLst>
          </a:custGeom>
          <a:blipFill>
            <a:blip r:embed="rId2"/>
            <a:stretch>
              <a:fillRect/>
            </a:stretch>
          </a:blipFill>
        </p:spPr>
      </p:sp>
      <p:sp>
        <p:nvSpPr>
          <p:cNvPr id="3" name="Freeform 3"/>
          <p:cNvSpPr/>
          <p:nvPr/>
        </p:nvSpPr>
        <p:spPr>
          <a:xfrm>
            <a:off x="1" y="5686814"/>
            <a:ext cx="10668000" cy="4498704"/>
          </a:xfrm>
          <a:custGeom>
            <a:avLst/>
            <a:gdLst/>
            <a:ahLst/>
            <a:cxnLst/>
            <a:rect l="l" t="t" r="r" b="b"/>
            <a:pathLst>
              <a:path w="8428486" h="4498704">
                <a:moveTo>
                  <a:pt x="0" y="0"/>
                </a:moveTo>
                <a:lnTo>
                  <a:pt x="8428487" y="0"/>
                </a:lnTo>
                <a:lnTo>
                  <a:pt x="8428487" y="4498705"/>
                </a:lnTo>
                <a:lnTo>
                  <a:pt x="0" y="4498705"/>
                </a:lnTo>
                <a:lnTo>
                  <a:pt x="0" y="0"/>
                </a:lnTo>
                <a:close/>
              </a:path>
            </a:pathLst>
          </a:custGeom>
          <a:blipFill>
            <a:blip r:embed="rId3"/>
            <a:stretch>
              <a:fillRect/>
            </a:stretch>
          </a:blipFill>
        </p:spPr>
      </p:sp>
      <p:sp>
        <p:nvSpPr>
          <p:cNvPr id="4" name="Freeform 4"/>
          <p:cNvSpPr/>
          <p:nvPr/>
        </p:nvSpPr>
        <p:spPr>
          <a:xfrm>
            <a:off x="10668001" y="0"/>
            <a:ext cx="7619999" cy="10287000"/>
          </a:xfrm>
          <a:custGeom>
            <a:avLst/>
            <a:gdLst/>
            <a:ahLst/>
            <a:cxnLst/>
            <a:rect l="l" t="t" r="r" b="b"/>
            <a:pathLst>
              <a:path w="5785158" h="5799657">
                <a:moveTo>
                  <a:pt x="0" y="0"/>
                </a:moveTo>
                <a:lnTo>
                  <a:pt x="5785157" y="0"/>
                </a:lnTo>
                <a:lnTo>
                  <a:pt x="5785157" y="5799657"/>
                </a:lnTo>
                <a:lnTo>
                  <a:pt x="0" y="5799657"/>
                </a:lnTo>
                <a:lnTo>
                  <a:pt x="0" y="0"/>
                </a:lnTo>
                <a:close/>
              </a:path>
            </a:pathLst>
          </a:custGeom>
          <a:blipFill>
            <a:blip r:embed="rId4"/>
            <a:stretch>
              <a:fillRect/>
            </a:stretch>
          </a:blipFill>
        </p:spPr>
      </p:sp>
      <p:sp>
        <p:nvSpPr>
          <p:cNvPr id="5" name="TextBox 5"/>
          <p:cNvSpPr txBox="1"/>
          <p:nvPr/>
        </p:nvSpPr>
        <p:spPr>
          <a:xfrm>
            <a:off x="-279823" y="629001"/>
            <a:ext cx="5329364" cy="1723549"/>
          </a:xfrm>
          <a:prstGeom prst="rect">
            <a:avLst/>
          </a:prstGeom>
        </p:spPr>
        <p:txBody>
          <a:bodyPr lIns="0" tIns="0" rIns="0" bIns="0" rtlCol="0" anchor="t">
            <a:spAutoFit/>
          </a:bodyPr>
          <a:lstStyle/>
          <a:p>
            <a:pPr algn="ctr">
              <a:lnSpc>
                <a:spcPts val="7181"/>
              </a:lnSpc>
              <a:spcBef>
                <a:spcPct val="0"/>
              </a:spcBef>
            </a:pPr>
            <a:r>
              <a:rPr lang="en-US" sz="4200" b="1" spc="231" dirty="0">
                <a:solidFill>
                  <a:srgbClr val="000000"/>
                </a:solidFill>
                <a:latin typeface="The Seasons Bold"/>
                <a:ea typeface="The Seasons Bold"/>
                <a:cs typeface="The Seasons Bold"/>
                <a:sym typeface="The Seasons Bold"/>
              </a:rPr>
              <a:t>Dashboard </a:t>
            </a:r>
          </a:p>
          <a:p>
            <a:pPr algn="ctr">
              <a:lnSpc>
                <a:spcPts val="7181"/>
              </a:lnSpc>
              <a:spcBef>
                <a:spcPct val="0"/>
              </a:spcBef>
            </a:pPr>
            <a:r>
              <a:rPr lang="en-US" sz="4200" b="1" spc="231" dirty="0">
                <a:solidFill>
                  <a:srgbClr val="000000"/>
                </a:solidFill>
                <a:latin typeface="The Seasons Bold"/>
                <a:ea typeface="The Seasons Bold"/>
                <a:cs typeface="The Seasons Bold"/>
                <a:sym typeface="The Seasons Bold"/>
              </a:rPr>
              <a:t>images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sp>
        <p:nvSpPr>
          <p:cNvPr id="2" name="Freeform 2"/>
          <p:cNvSpPr/>
          <p:nvPr/>
        </p:nvSpPr>
        <p:spPr>
          <a:xfrm>
            <a:off x="0" y="1"/>
            <a:ext cx="7772399" cy="5894756"/>
          </a:xfrm>
          <a:custGeom>
            <a:avLst/>
            <a:gdLst/>
            <a:ahLst/>
            <a:cxnLst/>
            <a:rect l="l" t="t" r="r" b="b"/>
            <a:pathLst>
              <a:path w="6584180" h="5761157">
                <a:moveTo>
                  <a:pt x="0" y="0"/>
                </a:moveTo>
                <a:lnTo>
                  <a:pt x="6584180" y="0"/>
                </a:lnTo>
                <a:lnTo>
                  <a:pt x="6584180" y="5761157"/>
                </a:lnTo>
                <a:lnTo>
                  <a:pt x="0" y="5761157"/>
                </a:lnTo>
                <a:lnTo>
                  <a:pt x="0" y="0"/>
                </a:lnTo>
                <a:close/>
              </a:path>
            </a:pathLst>
          </a:custGeom>
          <a:blipFill>
            <a:blip r:embed="rId2"/>
            <a:stretch>
              <a:fillRect/>
            </a:stretch>
          </a:blipFill>
        </p:spPr>
      </p:sp>
      <p:sp>
        <p:nvSpPr>
          <p:cNvPr id="3" name="Freeform 3"/>
          <p:cNvSpPr/>
          <p:nvPr/>
        </p:nvSpPr>
        <p:spPr>
          <a:xfrm>
            <a:off x="7772400" y="0"/>
            <a:ext cx="10515600" cy="5900198"/>
          </a:xfrm>
          <a:custGeom>
            <a:avLst/>
            <a:gdLst/>
            <a:ahLst/>
            <a:cxnLst/>
            <a:rect l="l" t="t" r="r" b="b"/>
            <a:pathLst>
              <a:path w="5708442" h="5900198">
                <a:moveTo>
                  <a:pt x="0" y="0"/>
                </a:moveTo>
                <a:lnTo>
                  <a:pt x="5708442" y="0"/>
                </a:lnTo>
                <a:lnTo>
                  <a:pt x="5708442" y="5900198"/>
                </a:lnTo>
                <a:lnTo>
                  <a:pt x="0" y="5900198"/>
                </a:lnTo>
                <a:lnTo>
                  <a:pt x="0" y="0"/>
                </a:lnTo>
                <a:close/>
              </a:path>
            </a:pathLst>
          </a:custGeom>
          <a:blipFill>
            <a:blip r:embed="rId3"/>
            <a:stretch>
              <a:fillRect/>
            </a:stretch>
          </a:blipFill>
        </p:spPr>
      </p:sp>
      <p:sp>
        <p:nvSpPr>
          <p:cNvPr id="4" name="Freeform 4"/>
          <p:cNvSpPr/>
          <p:nvPr/>
        </p:nvSpPr>
        <p:spPr>
          <a:xfrm>
            <a:off x="8370798" y="5894756"/>
            <a:ext cx="9917202" cy="4320653"/>
          </a:xfrm>
          <a:custGeom>
            <a:avLst/>
            <a:gdLst/>
            <a:ahLst/>
            <a:cxnLst/>
            <a:rect l="l" t="t" r="r" b="b"/>
            <a:pathLst>
              <a:path w="5901838" h="5710029">
                <a:moveTo>
                  <a:pt x="0" y="0"/>
                </a:moveTo>
                <a:lnTo>
                  <a:pt x="5901838" y="0"/>
                </a:lnTo>
                <a:lnTo>
                  <a:pt x="5901838" y="5710029"/>
                </a:lnTo>
                <a:lnTo>
                  <a:pt x="0" y="5710029"/>
                </a:lnTo>
                <a:lnTo>
                  <a:pt x="0" y="0"/>
                </a:lnTo>
                <a:close/>
              </a:path>
            </a:pathLst>
          </a:custGeom>
          <a:blipFill>
            <a:blip r:embed="rId4"/>
            <a:stretch>
              <a:fillRect/>
            </a:stretch>
          </a:blipFill>
        </p:spPr>
      </p:sp>
      <p:sp>
        <p:nvSpPr>
          <p:cNvPr id="5" name="Freeform 5"/>
          <p:cNvSpPr/>
          <p:nvPr/>
        </p:nvSpPr>
        <p:spPr>
          <a:xfrm>
            <a:off x="-1" y="5894756"/>
            <a:ext cx="8370799" cy="4320653"/>
          </a:xfrm>
          <a:custGeom>
            <a:avLst/>
            <a:gdLst/>
            <a:ahLst/>
            <a:cxnLst/>
            <a:rect l="l" t="t" r="r" b="b"/>
            <a:pathLst>
              <a:path w="8210267" h="4320653">
                <a:moveTo>
                  <a:pt x="0" y="0"/>
                </a:moveTo>
                <a:lnTo>
                  <a:pt x="8210267" y="0"/>
                </a:lnTo>
                <a:lnTo>
                  <a:pt x="8210267" y="4320653"/>
                </a:lnTo>
                <a:lnTo>
                  <a:pt x="0" y="4320653"/>
                </a:lnTo>
                <a:lnTo>
                  <a:pt x="0" y="0"/>
                </a:lnTo>
                <a:close/>
              </a:path>
            </a:pathLst>
          </a:custGeom>
          <a:blipFill>
            <a:blip r:embed="rId5"/>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EDE2"/>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0"/>
            <a:ext cx="3086100" cy="10287000"/>
            <a:chOff x="0" y="0"/>
            <a:chExt cx="812800" cy="2709333"/>
          </a:xfrm>
        </p:grpSpPr>
        <p:sp>
          <p:nvSpPr>
            <p:cNvPr id="3" name="Freeform 3"/>
            <p:cNvSpPr/>
            <p:nvPr/>
          </p:nvSpPr>
          <p:spPr>
            <a:xfrm>
              <a:off x="0" y="0"/>
              <a:ext cx="812800" cy="2709333"/>
            </a:xfrm>
            <a:custGeom>
              <a:avLst/>
              <a:gdLst/>
              <a:ahLst/>
              <a:cxnLst/>
              <a:rect l="l" t="t" r="r" b="b"/>
              <a:pathLst>
                <a:path w="812800" h="2709333">
                  <a:moveTo>
                    <a:pt x="90311" y="0"/>
                  </a:moveTo>
                  <a:lnTo>
                    <a:pt x="722489" y="0"/>
                  </a:lnTo>
                  <a:cubicBezTo>
                    <a:pt x="746441" y="0"/>
                    <a:pt x="769412" y="9515"/>
                    <a:pt x="786348" y="26452"/>
                  </a:cubicBezTo>
                  <a:cubicBezTo>
                    <a:pt x="803285" y="43388"/>
                    <a:pt x="812800" y="66359"/>
                    <a:pt x="812800" y="90311"/>
                  </a:cubicBezTo>
                  <a:lnTo>
                    <a:pt x="812800" y="2619022"/>
                  </a:lnTo>
                  <a:cubicBezTo>
                    <a:pt x="812800" y="2642974"/>
                    <a:pt x="803285" y="2665945"/>
                    <a:pt x="786348" y="2682882"/>
                  </a:cubicBezTo>
                  <a:cubicBezTo>
                    <a:pt x="769412" y="2699818"/>
                    <a:pt x="746441" y="2709333"/>
                    <a:pt x="722489" y="2709333"/>
                  </a:cubicBezTo>
                  <a:lnTo>
                    <a:pt x="90311" y="2709333"/>
                  </a:lnTo>
                  <a:cubicBezTo>
                    <a:pt x="40434" y="2709333"/>
                    <a:pt x="0" y="2668900"/>
                    <a:pt x="0" y="2619022"/>
                  </a:cubicBezTo>
                  <a:lnTo>
                    <a:pt x="0" y="90311"/>
                  </a:lnTo>
                  <a:cubicBezTo>
                    <a:pt x="0" y="66359"/>
                    <a:pt x="9515" y="43388"/>
                    <a:pt x="26452" y="26452"/>
                  </a:cubicBezTo>
                  <a:cubicBezTo>
                    <a:pt x="43388" y="9515"/>
                    <a:pt x="66359" y="0"/>
                    <a:pt x="90311" y="0"/>
                  </a:cubicBezTo>
                  <a:close/>
                </a:path>
              </a:pathLst>
            </a:custGeom>
            <a:solidFill>
              <a:srgbClr val="303870"/>
            </a:solidFill>
          </p:spPr>
        </p:sp>
        <p:sp>
          <p:nvSpPr>
            <p:cNvPr id="4" name="TextBox 4"/>
            <p:cNvSpPr txBox="1"/>
            <p:nvPr/>
          </p:nvSpPr>
          <p:spPr>
            <a:xfrm>
              <a:off x="0" y="-114300"/>
              <a:ext cx="812800" cy="2823633"/>
            </a:xfrm>
            <a:prstGeom prst="rect">
              <a:avLst/>
            </a:prstGeom>
          </p:spPr>
          <p:txBody>
            <a:bodyPr lIns="50800" tIns="50800" rIns="50800" bIns="50800" rtlCol="0" anchor="ctr"/>
            <a:lstStyle/>
            <a:p>
              <a:pPr algn="ctr">
                <a:lnSpc>
                  <a:spcPts val="3287"/>
                </a:lnSpc>
              </a:pPr>
              <a:endParaRPr/>
            </a:p>
          </p:txBody>
        </p:sp>
      </p:grpSp>
      <p:sp>
        <p:nvSpPr>
          <p:cNvPr id="5" name="TextBox 5"/>
          <p:cNvSpPr txBox="1"/>
          <p:nvPr/>
        </p:nvSpPr>
        <p:spPr>
          <a:xfrm>
            <a:off x="1028700" y="1385887"/>
            <a:ext cx="14706172" cy="857250"/>
          </a:xfrm>
          <a:prstGeom prst="rect">
            <a:avLst/>
          </a:prstGeom>
        </p:spPr>
        <p:txBody>
          <a:bodyPr lIns="0" tIns="0" rIns="0" bIns="0" rtlCol="0" anchor="t">
            <a:spAutoFit/>
          </a:bodyPr>
          <a:lstStyle/>
          <a:p>
            <a:pPr algn="l">
              <a:lnSpc>
                <a:spcPts val="5699"/>
              </a:lnSpc>
            </a:pPr>
            <a:r>
              <a:rPr lang="en-US" sz="4999" b="1">
                <a:solidFill>
                  <a:srgbClr val="303870"/>
                </a:solidFill>
                <a:latin typeface="Agrandir Wide Bold"/>
                <a:ea typeface="Agrandir Wide Bold"/>
                <a:cs typeface="Agrandir Wide Bold"/>
                <a:sym typeface="Agrandir Wide Bold"/>
              </a:rPr>
              <a:t>CHALLENGES FACED AND RESOLUTION</a:t>
            </a:r>
          </a:p>
        </p:txBody>
      </p:sp>
      <p:sp>
        <p:nvSpPr>
          <p:cNvPr id="6" name="TextBox 6"/>
          <p:cNvSpPr txBox="1"/>
          <p:nvPr/>
        </p:nvSpPr>
        <p:spPr>
          <a:xfrm>
            <a:off x="514350" y="2607310"/>
            <a:ext cx="16168243" cy="4977130"/>
          </a:xfrm>
          <a:prstGeom prst="rect">
            <a:avLst/>
          </a:prstGeom>
        </p:spPr>
        <p:txBody>
          <a:bodyPr lIns="0" tIns="0" rIns="0" bIns="0" rtlCol="0" anchor="t">
            <a:spAutoFit/>
          </a:bodyPr>
          <a:lstStyle/>
          <a:p>
            <a:pPr algn="l">
              <a:lnSpc>
                <a:spcPts val="3919"/>
              </a:lnSpc>
              <a:spcBef>
                <a:spcPct val="0"/>
              </a:spcBef>
            </a:pPr>
            <a:r>
              <a:rPr lang="en-US" sz="2799">
                <a:solidFill>
                  <a:srgbClr val="000000"/>
                </a:solidFill>
                <a:latin typeface="The Seasons"/>
                <a:ea typeface="The Seasons"/>
                <a:cs typeface="The Seasons"/>
                <a:sym typeface="The Seasons"/>
              </a:rPr>
              <a:t>•Challenge 1: Data Categorization: Many columns like "Monthly Income" and "Maximum wait time" were categorical strings.</a:t>
            </a:r>
          </a:p>
          <a:p>
            <a:pPr algn="l">
              <a:lnSpc>
                <a:spcPts val="3919"/>
              </a:lnSpc>
              <a:spcBef>
                <a:spcPct val="0"/>
              </a:spcBef>
            </a:pPr>
            <a:r>
              <a:rPr lang="en-US" sz="2799">
                <a:solidFill>
                  <a:srgbClr val="000000"/>
                </a:solidFill>
                <a:latin typeface="The Seasons"/>
                <a:ea typeface="The Seasons"/>
                <a:cs typeface="The Seasons"/>
                <a:sym typeface="The Seasons"/>
              </a:rPr>
              <a:t>•Resolution: Used data mapping and encoding to convert them into usable formats for analysis.</a:t>
            </a:r>
          </a:p>
          <a:p>
            <a:pPr algn="l">
              <a:lnSpc>
                <a:spcPts val="3919"/>
              </a:lnSpc>
              <a:spcBef>
                <a:spcPct val="0"/>
              </a:spcBef>
            </a:pPr>
            <a:endParaRPr lang="en-US" sz="2799">
              <a:solidFill>
                <a:srgbClr val="000000"/>
              </a:solidFill>
              <a:latin typeface="The Seasons"/>
              <a:ea typeface="The Seasons"/>
              <a:cs typeface="The Seasons"/>
              <a:sym typeface="The Seasons"/>
            </a:endParaRPr>
          </a:p>
          <a:p>
            <a:pPr algn="l">
              <a:lnSpc>
                <a:spcPts val="3919"/>
              </a:lnSpc>
              <a:spcBef>
                <a:spcPct val="0"/>
              </a:spcBef>
            </a:pPr>
            <a:r>
              <a:rPr lang="en-US" sz="2799">
                <a:solidFill>
                  <a:srgbClr val="000000"/>
                </a:solidFill>
                <a:latin typeface="The Seasons"/>
                <a:ea typeface="The Seasons"/>
                <a:cs typeface="The Seasons"/>
                <a:sym typeface="The Seasons"/>
              </a:rPr>
              <a:t>•Challenge 2: Multi-variate Analysis: Difficulty in seeing how 'Health Concern' and 'Affordability' act together.</a:t>
            </a:r>
          </a:p>
          <a:p>
            <a:pPr algn="l">
              <a:lnSpc>
                <a:spcPts val="3919"/>
              </a:lnSpc>
              <a:spcBef>
                <a:spcPct val="0"/>
              </a:spcBef>
            </a:pPr>
            <a:r>
              <a:rPr lang="en-US" sz="2799">
                <a:solidFill>
                  <a:srgbClr val="000000"/>
                </a:solidFill>
                <a:latin typeface="The Seasons"/>
                <a:ea typeface="The Seasons"/>
                <a:cs typeface="The Seasons"/>
                <a:sym typeface="The Seasons"/>
              </a:rPr>
              <a:t>•Resolution: Created heatmaps and pivot tables to visualize overlapping preferences.</a:t>
            </a:r>
          </a:p>
          <a:p>
            <a:pPr algn="l">
              <a:lnSpc>
                <a:spcPts val="3919"/>
              </a:lnSpc>
              <a:spcBef>
                <a:spcPct val="0"/>
              </a:spcBef>
            </a:pPr>
            <a:endParaRPr lang="en-US" sz="2799">
              <a:solidFill>
                <a:srgbClr val="000000"/>
              </a:solidFill>
              <a:latin typeface="The Seasons"/>
              <a:ea typeface="The Seasons"/>
              <a:cs typeface="The Seasons"/>
              <a:sym typeface="The Seasons"/>
            </a:endParaRPr>
          </a:p>
          <a:p>
            <a:pPr algn="l">
              <a:lnSpc>
                <a:spcPts val="3919"/>
              </a:lnSpc>
              <a:spcBef>
                <a:spcPct val="0"/>
              </a:spcBef>
            </a:pPr>
            <a:r>
              <a:rPr lang="en-US" sz="2799">
                <a:solidFill>
                  <a:srgbClr val="000000"/>
                </a:solidFill>
                <a:latin typeface="The Seasons"/>
                <a:ea typeface="The Seasons"/>
                <a:cs typeface="The Seasons"/>
                <a:sym typeface="The Seasons"/>
              </a:rPr>
              <a:t>•Challenge 3: Outliers in Order Amounts: Some order values were significantly higher than average.</a:t>
            </a:r>
          </a:p>
          <a:p>
            <a:pPr algn="l">
              <a:lnSpc>
                <a:spcPts val="3919"/>
              </a:lnSpc>
              <a:spcBef>
                <a:spcPct val="0"/>
              </a:spcBef>
            </a:pPr>
            <a:r>
              <a:rPr lang="en-US" sz="2799">
                <a:solidFill>
                  <a:srgbClr val="000000"/>
                </a:solidFill>
                <a:latin typeface="The Seasons"/>
                <a:ea typeface="The Seasons"/>
                <a:cs typeface="The Seasons"/>
                <a:sym typeface="The Seasons"/>
              </a:rPr>
              <a:t>•Resolution: Used box plots to identify and validate these entries against the "Family Size" column.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TotalTime>
  <Words>965</Words>
  <Application>Microsoft Office PowerPoint</Application>
  <PresentationFormat>Custom</PresentationFormat>
  <Paragraphs>72</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The Seasons Bold</vt:lpstr>
      <vt:lpstr>Arial Black</vt:lpstr>
      <vt:lpstr>Agrandir Wide Bold</vt:lpstr>
      <vt:lpstr>Arial</vt:lpstr>
      <vt:lpstr>Agrandir Wide</vt:lpstr>
      <vt:lpstr>The Seasons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Beige Simple Project Proposal Presentation</dc:title>
  <cp:lastModifiedBy>lekhana sr</cp:lastModifiedBy>
  <cp:revision>1</cp:revision>
  <dcterms:created xsi:type="dcterms:W3CDTF">2006-08-16T00:00:00Z</dcterms:created>
  <dcterms:modified xsi:type="dcterms:W3CDTF">2026-02-14T15:19:23Z</dcterms:modified>
  <dc:identifier>DAHA1FDL2T8</dc:identifier>
</cp:coreProperties>
</file>

<file path=docProps/thumbnail.jpeg>
</file>